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96" r:id="rId4"/>
    <p:sldId id="258" r:id="rId5"/>
    <p:sldId id="295" r:id="rId6"/>
    <p:sldId id="260" r:id="rId7"/>
    <p:sldId id="261" r:id="rId8"/>
    <p:sldId id="262" r:id="rId9"/>
    <p:sldId id="301" r:id="rId10"/>
    <p:sldId id="264" r:id="rId11"/>
    <p:sldId id="267" r:id="rId12"/>
    <p:sldId id="297" r:id="rId13"/>
    <p:sldId id="268" r:id="rId14"/>
    <p:sldId id="269" r:id="rId15"/>
    <p:sldId id="273" r:id="rId16"/>
    <p:sldId id="274" r:id="rId17"/>
    <p:sldId id="275" r:id="rId18"/>
    <p:sldId id="278" r:id="rId19"/>
    <p:sldId id="279" r:id="rId20"/>
    <p:sldId id="280" r:id="rId21"/>
    <p:sldId id="281" r:id="rId22"/>
    <p:sldId id="298" r:id="rId23"/>
    <p:sldId id="282" r:id="rId24"/>
    <p:sldId id="283" r:id="rId25"/>
    <p:sldId id="284" r:id="rId26"/>
    <p:sldId id="285" r:id="rId27"/>
    <p:sldId id="286" r:id="rId28"/>
    <p:sldId id="299" r:id="rId29"/>
    <p:sldId id="287" r:id="rId30"/>
    <p:sldId id="288" r:id="rId31"/>
    <p:sldId id="300" r:id="rId32"/>
    <p:sldId id="289" r:id="rId33"/>
    <p:sldId id="290" r:id="rId34"/>
    <p:sldId id="291" r:id="rId35"/>
    <p:sldId id="292" r:id="rId36"/>
    <p:sldId id="294" r:id="rId37"/>
    <p:sldId id="302" r:id="rId38"/>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471F2E-E011-F521-299E-65FC243E7E5E}" name="David Salaguinto" initials="DS" userId="S::davidsa@microsoft.com::9399e6ad-b974-43d0-b593-8c2804f84e0d" providerId="AD"/>
  <p188:author id="{DC3CAF61-3D39-8A1C-6AB6-F5CBCFCBEA47}" name="Vanessa Buzgheia (ALLEGIS GROUP HOLDINGS INC)" initials="" userId="S::v-vabuzgheia@microsoft.com::f3934b54-4599-40d0-96a8-d6208686f730" providerId="AD"/>
  <p188:author id="{9941987A-41B7-49AC-EE6E-03F2D0BD95BA}" name="Daria Naidenov" initials="DN" userId="S::danaidenov@microsoft.com::ab38ab5f-bdf0-4774-ae5a-d2782abb20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98" autoAdjust="0"/>
    <p:restoredTop sz="69586" autoAdjust="0"/>
  </p:normalViewPr>
  <p:slideViewPr>
    <p:cSldViewPr snapToGrid="0">
      <p:cViewPr varScale="1">
        <p:scale>
          <a:sx n="51" d="100"/>
          <a:sy n="51" d="100"/>
        </p:scale>
        <p:origin x="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Today I’ll walk through a notebook that takes a protein from a set of related sequences all the way to a predicted 3D structure, using AlphaFold2. The protein we’ll use is ubiquitin, a small protein that is almost identical across species, which makes it a good test case.</a:t>
            </a:r>
          </a:p>
          <a:p>
            <a:pPr rtl="0"/>
            <a:endParaRPr lang="en-US" dirty="0"/>
          </a:p>
          <a:p>
            <a:pPr rtl="0"/>
            <a:r>
              <a:rPr lang="en-US" dirty="0"/>
              <a:t>The notebook runs AlphaFold-style code called </a:t>
            </a:r>
            <a:r>
              <a:rPr lang="en-US" dirty="0" err="1"/>
              <a:t>alphafold</a:t>
            </a:r>
            <a:r>
              <a:rPr lang="en-US" dirty="0"/>
              <a:t>-decoded, a teaching version of AlphaFold2, filled in with trained weights from </a:t>
            </a:r>
            <a:r>
              <a:rPr lang="en-US" dirty="0" err="1"/>
              <a:t>OpenFold</a:t>
            </a:r>
            <a:r>
              <a:rPr lang="en-US" dirty="0"/>
              <a:t>. </a:t>
            </a:r>
            <a:r>
              <a:rPr lang="en-US" dirty="0" err="1"/>
              <a:t>OpenFold</a:t>
            </a:r>
            <a:r>
              <a:rPr lang="en-US" dirty="0"/>
              <a:t> is an open-source re-creation of AlphaFold2, and its team published their own set.</a:t>
            </a:r>
          </a:p>
          <a:p>
            <a:endParaRPr lang="en-US" dirty="0"/>
          </a:p>
          <a:p>
            <a:endParaRPr lang="en-US" dirty="0"/>
          </a:p>
          <a:p>
            <a:endParaRPr lang="en-US" dirty="0"/>
          </a:p>
          <a:p>
            <a:endParaRPr dirty="0"/>
          </a:p>
          <a:p>
            <a:r>
              <a:rPr dirty="0"/>
              <a:t>Practice notes: Include what </a:t>
            </a:r>
            <a:r>
              <a:rPr dirty="0" err="1"/>
              <a:t>openfold</a:t>
            </a:r>
            <a:r>
              <a:rPr dirty="0"/>
              <a:t> weights is before going forward</a:t>
            </a:r>
          </a:p>
          <a:p>
            <a:r>
              <a:rPr dirty="0" err="1"/>
              <a:t>OpenFold</a:t>
            </a:r>
            <a:r>
              <a:rPr dirty="0"/>
              <a:t> weights, in plain words: a model's 'weights' are the numbers it learns during training, and they are what lets it predict structures. </a:t>
            </a:r>
            <a:r>
              <a:rPr dirty="0" err="1"/>
              <a:t>OpenFold</a:t>
            </a:r>
            <a:r>
              <a:rPr dirty="0"/>
              <a:t> is an open-source re-creation of AlphaFold2, and its team trained and published their own set of weights. This notebook uses AlphaFold-style code (the </a:t>
            </a:r>
            <a:r>
              <a:rPr dirty="0" err="1"/>
              <a:t>alphafold</a:t>
            </a:r>
            <a:r>
              <a:rPr dirty="0"/>
              <a:t>-decoded teaching version) filled in with those trained numbers.</a:t>
            </a:r>
          </a:p>
          <a:p>
            <a:endParaRPr dirty="0"/>
          </a:p>
          <a:p>
            <a:endParaRPr dirty="0"/>
          </a:p>
          <a:p>
            <a:r>
              <a:rPr dirty="0"/>
              <a:t>Note/Suggestions: </a:t>
            </a:r>
          </a:p>
          <a:p>
            <a:r>
              <a:rPr dirty="0"/>
              <a:t>Introduce the molecule – what it is/structure and why it is important</a:t>
            </a:r>
          </a:p>
          <a:p>
            <a:r>
              <a:rPr dirty="0"/>
              <a:t>Saying how it is conserved and maybe show </a:t>
            </a:r>
            <a:r>
              <a:rPr dirty="0" err="1"/>
              <a:t>alphafold</a:t>
            </a:r>
            <a:r>
              <a:rPr dirty="0"/>
              <a:t> prediction – show related homologs</a:t>
            </a:r>
          </a:p>
          <a:p>
            <a:r>
              <a:rPr dirty="0"/>
              <a:t>Maybe align the MSA (</a:t>
            </a:r>
            <a:r>
              <a:rPr dirty="0" err="1"/>
              <a:t>Pfam</a:t>
            </a:r>
            <a:r>
              <a:rPr dirty="0"/>
              <a:t>)</a:t>
            </a:r>
          </a:p>
          <a:p>
            <a:r>
              <a:rPr dirty="0"/>
              <a:t>Seed vs full and how there is diversity and such </a:t>
            </a:r>
          </a:p>
          <a:p>
            <a:r>
              <a:rPr dirty="0"/>
              <a:t>Take out blossom, she isn’t </a:t>
            </a:r>
          </a:p>
          <a:p>
            <a:endParaRPr dirty="0"/>
          </a:p>
          <a:p>
            <a:r>
              <a:rPr dirty="0"/>
              <a:t>If keeping DCA explain it, also explain MI from the alignment </a:t>
            </a:r>
          </a:p>
          <a:p>
            <a:r>
              <a:rPr dirty="0"/>
              <a:t>She just says to keep the mutual information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Position 19: Occupied by proline in mammals/animals, but substituted with serine in plants (like oat) and yeast. Position 24: Occupied by glutamic acid in mammals, but substituted with aspartic acid in plants and yeast. Position 28: Occupied by alanine in mammals and plants, but substituted with serine in yeast. </a:t>
            </a:r>
          </a:p>
          <a:p>
            <a:endParaRPr dirty="0"/>
          </a:p>
          <a:p>
            <a:r>
              <a:rPr sz="1200" b="0" i="0" dirty="0"/>
              <a:t>The 2004 Nobel Prize in Chemistry was awarded to three researchers who discovered its essential function in 1980</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09524-0C39-80C5-1999-9237F6080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1812A-FD3B-E48E-14A3-2014A9A1C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5D8CDA-BC7E-F4E2-71D5-BCD254F4381E}"/>
              </a:ext>
            </a:extLst>
          </p:cNvPr>
          <p:cNvSpPr>
            <a:spLocks noGrp="1"/>
          </p:cNvSpPr>
          <p:nvPr>
            <p:ph type="body" idx="1"/>
          </p:nvPr>
        </p:nvSpPr>
        <p:spPr/>
        <p:txBody>
          <a:bodyPr/>
          <a:lstStyle/>
          <a:p>
            <a:r>
              <a:rPr dirty="0"/>
              <a:t>Position 19: Occupied by proline in mammals/animals, but substituted with serine in plants (like oat) and yeast. Position 24: Occupied by glutamic acid in mammals, but substituted with aspartic acid in plants and yeast. Position 28: Occupied by alanine in mammals and plants, but substituted with serine in yeast. </a:t>
            </a:r>
          </a:p>
          <a:p>
            <a:endParaRPr dirty="0"/>
          </a:p>
          <a:p>
            <a:r>
              <a:rPr sz="1200" b="0" i="0" dirty="0"/>
              <a:t>The 2004 Nobel Prize in Chemistry was awarded to three researchers who discovered its essential function in 1980</a:t>
            </a:r>
            <a:endParaRPr dirty="0"/>
          </a:p>
        </p:txBody>
      </p:sp>
      <p:sp>
        <p:nvSpPr>
          <p:cNvPr id="4" name="Slide Number Placeholder 3">
            <a:extLst>
              <a:ext uri="{FF2B5EF4-FFF2-40B4-BE49-F238E27FC236}">
                <a16:creationId xmlns:a16="http://schemas.microsoft.com/office/drawing/2014/main" id="{18AF0B83-3573-C8AB-4C53-8384BBB4B03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0620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 before we get too much into what the protein does, we want to look at the structure more. As the protein does not significantly vary, being nearly identical between species, that does indicate that </a:t>
            </a:r>
            <a:r>
              <a:rPr lang="en-US" dirty="0"/>
              <a:t>structural </a:t>
            </a:r>
            <a:r>
              <a:rPr dirty="0"/>
              <a:t>properties of it play significant roles. </a:t>
            </a:r>
            <a:r>
              <a:rPr lang="en-US" dirty="0"/>
              <a:t>T</a:t>
            </a:r>
            <a:r>
              <a:rPr dirty="0"/>
              <a:t>he C terminal tail</a:t>
            </a:r>
            <a:r>
              <a:rPr lang="en-US" dirty="0"/>
              <a:t> are used</a:t>
            </a:r>
            <a:r>
              <a:rPr dirty="0"/>
              <a:t> as a site of covalent attachment between it and other proteins. The second thing of interest is the seven </a:t>
            </a:r>
            <a:r>
              <a:rPr dirty="0" err="1"/>
              <a:t>lysines</a:t>
            </a:r>
            <a:r>
              <a:rPr dirty="0"/>
              <a:t>, which enable various docking interactions and the formation of polyubiquitin chains.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1D4CD-4CF1-67EC-26D1-2096D25FC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43AE5-590E-24E1-BF9B-E64187276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98005-CC6A-AF66-6662-D9E0BC1154C4}"/>
              </a:ext>
            </a:extLst>
          </p:cNvPr>
          <p:cNvSpPr>
            <a:spLocks noGrp="1"/>
          </p:cNvSpPr>
          <p:nvPr>
            <p:ph type="body" idx="1"/>
          </p:nvPr>
        </p:nvSpPr>
        <p:spPr/>
        <p:txBody>
          <a:bodyPr/>
          <a:lstStyle/>
          <a:p>
            <a:r>
              <a:rPr lang="en-US" dirty="0"/>
              <a:t>Left is a protein which is related to </a:t>
            </a:r>
            <a:r>
              <a:rPr lang="en-US" dirty="0" err="1"/>
              <a:t>evoluntionarily</a:t>
            </a:r>
            <a:r>
              <a:rPr lang="en-US" dirty="0"/>
              <a:t> to ubiquitin but </a:t>
            </a:r>
            <a:r>
              <a:rPr lang="en-US" sz="1200" b="0" i="0" kern="1200" dirty="0">
                <a:effectLst/>
              </a:rPr>
              <a:t>does not contain the lysine residues needed for polyubiquitination, so it is not used for canonical ubiquitin‑mediated protein degradation</a:t>
            </a:r>
            <a:endParaRPr dirty="0"/>
          </a:p>
        </p:txBody>
      </p:sp>
      <p:sp>
        <p:nvSpPr>
          <p:cNvPr id="4" name="Slide Number Placeholder 3">
            <a:extLst>
              <a:ext uri="{FF2B5EF4-FFF2-40B4-BE49-F238E27FC236}">
                <a16:creationId xmlns:a16="http://schemas.microsoft.com/office/drawing/2014/main" id="{55F9FD17-A9F4-CF84-BEE2-E29F87AED5E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47705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kinda close to what I study but one of the roles Ubiquitin plays is in the regulation of protein transport. So within the cell you have all of these compartments, called vesicles, which are separated by lipid bilayers, and these must be transported around as they contain cargo (such as protein or RNA) that performs some role. This is a schematic of some of that process and the role that Ubiquitin plays in transporting these proteins. So in A, </a:t>
            </a:r>
            <a:r>
              <a:rPr sz="1200" b="0" i="0"/>
              <a:t> Ubiquitin-mediated protein degradation ER involves tagging misfolded proteins for transport to the proteasome. This is important to restrict those proteins from getting out of the ER and messing up the cellular processes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Another example in that figure B on the right. Sec proteins are involved in regulating the secretion of certain proteins. Examples of this are like extracellular matrix proteins, which can get quite bulky. Vesicles are usually small, so they need something to help them accommodate/enlarge to fit these other proteins. So in this case, u</a:t>
            </a:r>
            <a:r>
              <a:rPr sz="1200" b="0" i="0"/>
              <a:t>biquitination of a protein Cul3 facilitates the reorganization of COPII vesicles, allowing them to form larger vesicles capable of accommodating substrates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None/>
            </a:pPr>
            <a:r>
              <a:rPr lang="en-US" b="0" dirty="0"/>
              <a:t>I guess to bring it back to the goal of todays section, how does this relate to </a:t>
            </a:r>
            <a:r>
              <a:rPr lang="en-US" b="0" dirty="0" err="1"/>
              <a:t>Alphafold</a:t>
            </a:r>
            <a:r>
              <a:rPr lang="en-US" b="0" dirty="0"/>
              <a:t> 2 and such.</a:t>
            </a:r>
          </a:p>
          <a:p>
            <a:pPr rtl="0">
              <a:buNone/>
            </a:pPr>
            <a:r>
              <a:rPr lang="en-US" b="0" dirty="0"/>
              <a:t>Input. The protein’s sequence goes in together with an alignment of related sequences found by searching large databases. The first row of the alignment is the input sequence itself. </a:t>
            </a:r>
          </a:p>
          <a:p>
            <a:pPr rtl="0">
              <a:buNone/>
            </a:pPr>
            <a:r>
              <a:rPr lang="en-US" b="0" dirty="0"/>
              <a:t>Embedding. The inputs become two tables of numbers. The MSA representation has a row of numbers for each position of each sequence. The pair representation has numbers for every pair of residues.</a:t>
            </a:r>
          </a:p>
          <a:p>
            <a:pPr rtl="0">
              <a:buNone/>
            </a:pPr>
            <a:r>
              <a:rPr lang="en-US" b="0" dirty="0" err="1"/>
              <a:t>Evoformer</a:t>
            </a:r>
            <a:r>
              <a:rPr lang="en-US" b="0" dirty="0"/>
              <a:t>. 24 blocks, each of which updates the MSA and the pair representation. </a:t>
            </a:r>
          </a:p>
          <a:p>
            <a:pPr rtl="0">
              <a:buNone/>
            </a:pPr>
            <a:r>
              <a:rPr lang="en-US" b="0" dirty="0"/>
              <a:t>Structural module. </a:t>
            </a:r>
            <a:r>
              <a:rPr lang="en-US" dirty="0"/>
              <a:t>uses the tables to place every residue in 3D. This gives the structure, with a confidence color: blue is high, orange is low.</a:t>
            </a:r>
            <a:endParaRPr lang="en-US" b="0"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98324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Pfam</a:t>
            </a:r>
            <a:r>
              <a:rPr dirty="0"/>
              <a:t> is a database of protein families, and PF00240 is the ubiquitin family. The 'seed' is the small hand-picked set of sequences </a:t>
            </a:r>
            <a:r>
              <a:rPr dirty="0" err="1"/>
              <a:t>Pfam</a:t>
            </a:r>
            <a:r>
              <a:rPr dirty="0"/>
              <a:t> uses to define the family: here, 59 sequences. Any two of them share only about 23% of their amino acids on average, so the set is diverse even though every sequence is related to ubiquitin.</a:t>
            </a:r>
            <a:r>
              <a:rPr lang="en-US" dirty="0"/>
              <a:t> This is important because the differences between the sequences are what let us tell which positions stay the same across the whole family and which are free to change. Positions that never change are likely important for the protein’s structure or function. </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alignment file has already been prepared, so loading it is simple. The file is read into a list of strings, one per sequence, skipping the header lines. The cell prints the size, checks that row 0 is exactly ubiquitin, and prints the first five rows. Output: (60, 76), meaning 60 sequences with 76 positions each, and 'Do they match? True'. Row 0 is ubiquitin itself, and rows 1 to 4 are related sequences with gaps ('-') at the ends. As in AlphaFold, the first sequence is the query and every row is as long as the query.</a:t>
            </a:r>
          </a:p>
          <a:p>
            <a:r>
              <a:t>How the file was prepared: the original Pfam seed alignment has 59 sequences, does not include ubiquitin itself, and is wider than ubiquitin (89 positions instead of 76). I lined ubiquitin up against the closest seed sequence (UBQ8_ARATH, about 84% identical), kept only the 76 positions that match ubiquitin's residues, and put ubiquitin on top as row 0. Residues 1, 2, 75 and 76 of ubiquitin fall outside the region Pfam covers, so every other sequence has a gap there.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359C-F3ED-C5C4-064D-B54B07295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DB9C7-8B9A-2ED6-CB7D-BC7B1E6E8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BBE9E-6EB2-D3A2-4956-74E1CE0201AF}"/>
              </a:ext>
            </a:extLst>
          </p:cNvPr>
          <p:cNvSpPr>
            <a:spLocks noGrp="1"/>
          </p:cNvSpPr>
          <p:nvPr>
            <p:ph type="body" idx="1"/>
          </p:nvPr>
        </p:nvSpPr>
        <p:spPr/>
        <p:txBody>
          <a:bodyPr/>
          <a:lstStyle/>
          <a:p>
            <a:r>
              <a:rPr sz="1200" b="0" i="0" dirty="0"/>
              <a:t>This is a multiple sequence alignment of the 59-sequence </a:t>
            </a:r>
            <a:r>
              <a:rPr sz="1200" b="0" i="0" dirty="0" err="1"/>
              <a:t>Pfam</a:t>
            </a:r>
            <a:r>
              <a:rPr sz="1200" b="0" i="0" dirty="0"/>
              <a:t> PF00240 seed</a:t>
            </a:r>
          </a:p>
        </p:txBody>
      </p:sp>
      <p:sp>
        <p:nvSpPr>
          <p:cNvPr id="4" name="Slide Number Placeholder 3">
            <a:extLst>
              <a:ext uri="{FF2B5EF4-FFF2-40B4-BE49-F238E27FC236}">
                <a16:creationId xmlns:a16="http://schemas.microsoft.com/office/drawing/2014/main" id="{35563209-9232-482B-E80A-1D8F3D5115B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28327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cell asks, for each sequence, how many of its positions are identical to ubiquitin (a gap counts as not identical), and divides by 76 to get a similarity score. It also counts, for each position, how many sequences have the same amino acid as ubiquitin there. Each position can match at most 60 times, because the alignment has 60 rows including ubiquitin itself. The cell prints the five positions with the lowest and the highest counts, and the least and most similar sequences. The histogram and bar chart on the next slide are drawn from these counts. Tall bars are conserved positions: the same amino acid in many sequences.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left panel is a histogram: for each of the 59 seed sequences, the share of positions that are identical to ubiquitin. The right panel counts, for each of the 76 positions, how many of the 60 sequences (including ubiquitin) have the same amino acid as ubiquitin there. Tall bars are conserved positions, the same in many sequences; short bars are positions that vary a lot.</a:t>
            </a:r>
          </a:p>
          <a:p>
            <a:endParaRPr/>
          </a:p>
          <a:p>
            <a:r>
              <a:t>Get it down what the MSA does that I useful to the later parts and put here </a:t>
            </a:r>
          </a:p>
          <a:p>
            <a:r>
              <a:t>What the alignment gives the model: the lecture's point is that an alignment carries two kinds of information. It tells you about the species the sequences come from, and the pattern along the alignment, which positions stay the same and which change together, reveals structural information about the molecule. In AlphaFold the alignment is one of the two inputs (the other is the query sequence itself), and the model later looks at it in two ways: along each row, to learn how positions within one sequence relate to each other, which should capture structure; and down each column, comparing the same position across sequences, which should capture species-specific information. Here we first test one simple statistic on it (mutual information), and then give it to the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cell downloads the experimental structure of ubiquitin (PDB entry 1UBQ) and reads it. It prints four atom lines from the file just to show what it looks like. It then keeps one atom per residue, the alpha-carbon (CA), the central atom of each amino acid's backbone. We </a:t>
            </a:r>
            <a:r>
              <a:rPr lang="en-US" dirty="0" err="1"/>
              <a:t>kinda</a:t>
            </a:r>
            <a:r>
              <a:rPr lang="en-US" dirty="0"/>
              <a:t> </a:t>
            </a:r>
            <a:r>
              <a:rPr dirty="0"/>
              <a:t>use it as the answer key: first to build the true distance and contact maps, and at the end to compare with the predicted structure.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These are helper functions that get the alignment ready for the mutual information calculation. </a:t>
            </a:r>
            <a:r>
              <a:rPr lang="en-US" dirty="0"/>
              <a:t>B</a:t>
            </a:r>
            <a:r>
              <a:rPr dirty="0"/>
              <a:t>uild</a:t>
            </a:r>
            <a:r>
              <a:rPr lang="en-US" dirty="0"/>
              <a:t> </a:t>
            </a:r>
            <a:r>
              <a:rPr dirty="0"/>
              <a:t>alphabet </a:t>
            </a:r>
            <a:r>
              <a:rPr lang="en-US" dirty="0"/>
              <a:t>just </a:t>
            </a:r>
            <a:r>
              <a:rPr dirty="0"/>
              <a:t>makes the list of symbols that appear in the alignment, the 20 amino acids plus the gap symbol (21 in all), and gives each symbol a number. </a:t>
            </a:r>
            <a:r>
              <a:rPr lang="en-US" dirty="0" err="1"/>
              <a:t>M</a:t>
            </a:r>
            <a:r>
              <a:rPr dirty="0" err="1"/>
              <a:t>sa</a:t>
            </a:r>
            <a:r>
              <a:rPr lang="en-US" dirty="0"/>
              <a:t> to </a:t>
            </a:r>
            <a:r>
              <a:rPr dirty="0"/>
              <a:t>int uses that list to replace every letter in the alignment with its number, so the alignment becomes a table of numbers with one row per sequence and one column per position. This is not yet the 'one-hot' encoding used for the model; that comes later.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then we use m</a:t>
            </a:r>
            <a:r>
              <a:rPr dirty="0"/>
              <a:t>utual information</a:t>
            </a:r>
            <a:r>
              <a:rPr lang="en-US" dirty="0"/>
              <a:t>, which</a:t>
            </a:r>
            <a:r>
              <a:rPr dirty="0"/>
              <a:t> measures whether two positions in the alignment change together. The idea, </a:t>
            </a:r>
            <a:r>
              <a:rPr lang="en-US" dirty="0"/>
              <a:t>generally</a:t>
            </a:r>
            <a:r>
              <a:rPr dirty="0"/>
              <a:t>, is that protein structure leaves a signature of covariation between interacting residues: if two residues touch in 3D, a change at one position tends to be matched by a change at the other. If knowing the amino acid at one position helps you guess the amino acid at another, that pair scores high. If it tells you nothing, the pair scores near zero.</a:t>
            </a:r>
          </a:p>
          <a:p>
            <a:r>
              <a:rPr dirty="0"/>
              <a:t>To measure this, the code counts how often each amino acid appears at each position, and how often each pair of amino acids appears together at each pair of positions. For each pair of positions it compares the real pair counts with what you would expect by chance if the two positions were unrelated. The further the real counts are from chance, the higher the score. It also adds a </a:t>
            </a:r>
            <a:r>
              <a:rPr lang="en-US" dirty="0"/>
              <a:t>small</a:t>
            </a:r>
            <a:r>
              <a:rPr dirty="0"/>
              <a:t> amount to every count so that none is exactly zero.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top_pairs</a:t>
            </a:r>
            <a:r>
              <a:rPr dirty="0"/>
              <a:t> ranks pairs of positions by score, and ignores pairs closer than four positions along the chain, because neighbors in the sequence are close in space anyway. The rest of the cell calculates mutual information for the whole alignment.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cell checks whether the mutual information scores match the real 3D structure. Using the 1UBQ coordinates, it builds two tables for every pair of residues: how far apart they are, and whether they touch (closer than 8 </a:t>
            </a:r>
            <a:r>
              <a:rPr lang="en-US" dirty="0" err="1"/>
              <a:t>ångström</a:t>
            </a:r>
            <a:r>
              <a:rPr lang="en-US" dirty="0"/>
              <a:t>). It then computes a correlation between each table and the mutual information scores. A correlation runs from -1 to 1, and 0 means no relationship. If the scores worked, high-scoring pairs would be the ones that touch.</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Left: the mutual information map. Middle: the experimental contact map. Right: the true distance map between alpha-carbons. The correlations are essentially zero: -0.015 against contacts and 0.041 against negative distance. With only 60 sequences, the covariation signature the lecture describes is too weak to see with this simple statistic, so the model must be using the alignment in a more powerful way. The dark rows and columns at the edges are the ignored positions.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Now the alignment becomes numbers the model can read. One-hot encoding writes each residue as a list of zeros with a single 1 marking which amino acid it is (the lecture's example is a list of 20 for amino acids; here it is 21 or 22 because the codes also include unknown and, for the alignment, gap). Cell 16 does this for the query: size (76, 21), meaning 76 residues with 21 numbers each. Cell 17 does it for the whole alignment: (60, 76, 22), meaning 60 sequences, 76 positions, 22 numbers each. It also records how common each amino acid is at each position, and counts of inserted residues, which are all zero because the file marks none. Cell 19 turns row 0 back into letters as a check: the printed string equals ubiquitin.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0"/>
            <a:r>
              <a:rPr lang="en-US" b="0" dirty="0"/>
              <a:t>Here the alignment is trimmed into the model’s input. Attention gets expensive as the number of sequences grows, so we cut down the number of rows.</a:t>
            </a:r>
          </a:p>
          <a:p>
            <a:pPr lvl="0" rtl="0"/>
            <a:r>
              <a:rPr lang="en-US" b="0" dirty="0"/>
              <a:t>Pick the main rows: the query plus randomly chosen sequences. A fixed seed makes the random picks repeatable. All other sequences become “extra” sequences.</a:t>
            </a:r>
          </a:p>
          <a:p>
            <a:pPr lvl="0" rtl="0"/>
            <a:r>
              <a:rPr lang="en-US" b="0" dirty="0"/>
              <a:t>Hide some residues: 15% of the residues in the main rows are chosen. Most of them (70%) are replaced by a “masked” symbol. The rest are swapped for a random amino acid (10%), swapped for a typical amino acid for that position (10%), or left alone (10%). In training, the model learns by filling these back in, which the lecture calls the MSA loss.</a:t>
            </a:r>
          </a:p>
          <a:p>
            <a:pPr lvl="0" rtl="0"/>
            <a:r>
              <a:rPr lang="en-US" b="0" dirty="0"/>
              <a:t>Assign each extra sequence to the main row it is most similar to.</a:t>
            </a:r>
          </a:p>
          <a:p>
            <a:pPr lvl="0" rtl="0"/>
            <a:r>
              <a:rPr lang="en-US" b="0" dirty="0"/>
              <a:t>Average each main row’s group into a summary.</a:t>
            </a:r>
          </a:p>
          <a:p>
            <a:pPr lvl="0" rtl="0"/>
            <a:r>
              <a:rPr lang="en-US" b="0" dirty="0"/>
              <a:t>Keep 16 of the extra sequences, chosen at random.</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cell shows what was built, as the model's inputs. As in the lecture's, </a:t>
            </a:r>
            <a:r>
              <a:rPr dirty="0" err="1"/>
              <a:t>msa_feat</a:t>
            </a:r>
            <a:r>
              <a:rPr dirty="0"/>
              <a:t> and </a:t>
            </a:r>
            <a:r>
              <a:rPr dirty="0" err="1"/>
              <a:t>target_feat</a:t>
            </a:r>
            <a:r>
              <a:rPr dirty="0"/>
              <a:t> feed the MSA representation, </a:t>
            </a:r>
            <a:r>
              <a:rPr dirty="0" err="1"/>
              <a:t>target_feat</a:t>
            </a:r>
            <a:r>
              <a:rPr dirty="0"/>
              <a:t> also feeds the pair representation, and the extra sequences go on to update the pair representation. The two plots on the next slide show the query as a grid of 0s and 1s and the amino-acid summary of the first main row.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These two pictures show what the model will receive. </a:t>
            </a:r>
            <a:r>
              <a:rPr lang="en-US" dirty="0"/>
              <a:t>The left graph is </a:t>
            </a:r>
            <a:r>
              <a:rPr dirty="0"/>
              <a:t>the query sequence </a:t>
            </a:r>
            <a:r>
              <a:rPr lang="en-US" dirty="0"/>
              <a:t>as one hot encoded</a:t>
            </a:r>
            <a:r>
              <a:rPr dirty="0"/>
              <a:t>. Each row is a residue, each column is an amino-acid type. </a:t>
            </a:r>
            <a:r>
              <a:rPr lang="en-US" dirty="0"/>
              <a:t>To the right is, </a:t>
            </a:r>
            <a:r>
              <a:rPr dirty="0"/>
              <a:t>for the first main row, a summary of how common each amino acid is among the sequences grouped with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wraps the same steps into one function, which is what the model actually uses</a:t>
            </a:r>
            <a:r>
              <a:rPr lang="en-US" dirty="0"/>
              <a:t>. </a:t>
            </a:r>
            <a:r>
              <a:rPr dirty="0"/>
              <a:t>One pas</a:t>
            </a:r>
            <a:r>
              <a:rPr lang="en-US" dirty="0"/>
              <a:t>s/ the single cycle</a:t>
            </a:r>
            <a:r>
              <a:rPr dirty="0"/>
              <a:t> means no recycling. </a:t>
            </a:r>
            <a:r>
              <a:rPr lang="en-US" dirty="0"/>
              <a:t>Usually you would do a few, in the lecture notes it was three I believe for </a:t>
            </a:r>
            <a:r>
              <a:rPr lang="en-US" dirty="0" err="1"/>
              <a:t>Alphafold</a:t>
            </a:r>
            <a:r>
              <a:rPr lang="en-US" dirty="0"/>
              <a:t>, but for the sake of this we are just doing one cycle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 we build the model and load </a:t>
            </a:r>
            <a:r>
              <a:rPr dirty="0" err="1"/>
              <a:t>OpenFold's</a:t>
            </a:r>
            <a:r>
              <a:rPr dirty="0"/>
              <a:t> trained weights, the numbers the model learned during training. The check straight after loading makes sure that every parameter in the file found a place in the model and none were left over; otherwise it stops with an error, instead of quietly running with random numbers. The model is set to prediction mode rather than training mode. The rest of the cell sets up the first pass: the 'previous pass' inputs are all zeros because this is the first and only pass.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Now we run the first stages of the model by hand. The embedding step turns the inputs into two tables of numbers: the MSA representation m, with 256 numbers for every position of every row (size 16 by 76 by 256), and the pair representation z, with 128 numbers for every pair of positions (size 76 by 76 by 128). The pair table is built from the query sequence and includes how far apart the two residues are along the chain, capped at 32 in either direction.</a:t>
            </a:r>
          </a:p>
          <a:p>
            <a:r>
              <a:rPr dirty="0"/>
              <a:t>The recycling step is where AlphaFold feeds the results of the previous pass back in. This is the first pass, so there is nothing to feed back and it adds essentially nothing. The extra-sequence stack then updates z using the extra sequences.</a:t>
            </a:r>
          </a:p>
          <a:p>
            <a:r>
              <a:rPr dirty="0"/>
              <a:t>Then the 48 </a:t>
            </a:r>
            <a:r>
              <a:rPr dirty="0" err="1"/>
              <a:t>Evoformer</a:t>
            </a:r>
            <a:r>
              <a:rPr dirty="0"/>
              <a:t> blocks run. Each block updates both m and z, and the two exchange information: z gives a bias to the attention in m, and m updates z. A copy of m and z is saved after blocks 1, 12 and 24</a:t>
            </a:r>
            <a:r>
              <a:rPr lang="en-US" dirty="0"/>
              <a:t> </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cell turns the saved copies into </a:t>
            </a:r>
            <a:r>
              <a:rPr lang="en-US" dirty="0"/>
              <a:t>graphs</a:t>
            </a:r>
            <a:r>
              <a:rPr dirty="0"/>
              <a:t>. The top row shows the first 48 of the 256 numbers for each position in the first row of m (the query's row). The bottom row shows the average size of the 128 numbers for each pair of positions in z, as a 76 by 76 map. </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MSA representation m builds up </a:t>
            </a:r>
            <a:r>
              <a:rPr lang="en-US" dirty="0"/>
              <a:t>a</a:t>
            </a:r>
            <a:r>
              <a:rPr dirty="0"/>
              <a:t> pattern from block 1 to block 24. The pair representation z builds up a strong diagonal, which is expected because residues close in sequence are usually close in space, and the signal away from the diagonal also builds up.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Now we will look at a single </a:t>
            </a:r>
            <a:r>
              <a:rPr lang="en-US" dirty="0" err="1"/>
              <a:t>Evoformer</a:t>
            </a:r>
            <a:r>
              <a:rPr lang="en-US" dirty="0"/>
              <a:t> block.</a:t>
            </a:r>
          </a:p>
          <a:p>
            <a:pPr rtl="0"/>
            <a:r>
              <a:rPr lang="en-US" dirty="0"/>
              <a:t>Attention lets each position look at the other positions and decide which ones matter for it. In row attention, each position looks at the other positions in the same sequence, this captures structural information. The pair table nudges the attention by adding a bias to the scores.</a:t>
            </a:r>
          </a:p>
          <a:p>
            <a:pPr rtl="0"/>
            <a:r>
              <a:rPr lang="en-US" dirty="0"/>
              <a:t>To keep it small, we use block 1’s attention module on a slice of the data: the query’s row for 8 residues, plus the matching 8 by 8 piece of the pair table. The slice actually comes from the end of the model (after block 48), so this shows how the step works, not exactly what block 1 does.</a:t>
            </a:r>
          </a:p>
          <a:p>
            <a:pPr rtl="0"/>
            <a:r>
              <a:rPr lang="en-US" dirty="0"/>
              <a:t>Cell 31 then lists the numbers the module has learned, such as the weights for queries, keys and values and for the pair bias.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Cell 32 picks head 0 and normalizes the slice. Layer normalization shifts each residue's numbers so their average is zero and rescales them to a common; the printed averages and spreads before and after show this. Cell 33 then makes three versions of each residue: queries, keys and values, each of size (1, 8, 256). In the lecture's picture, queries and keys 'talk to each other' to produce the attention map, and the values carry the result forward to produce the output. </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queries, keys and values from the previous slide each hold 256 numbers per residue. Cell 36 splits these into 8 heads of 32 numbers each. Multi-head attention means running several attention calculations side by side, each with its own queries, keys and values, so that each can focus on a different relationship; the results are joined back together afterwards. The printed sizes at each step, such as (1, 8, 8, 32), show the split.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 keep head 0 and the first row, so the queries, keys and values are each 8 by 32. The score for a pair of residues is how well one residue's query matches the other's key (a dot product), divided by the square root of 32 so that the largest values do not dominate, as in the lecture. The pair bias comes from z: it is normalized, and a small layer turns each pair's 128 numbers into one number per head, which is added to the score. This is how the pair representation steers the MSA's attention.</a:t>
            </a:r>
          </a:p>
          <a:p>
            <a:r>
              <a:rPr dirty="0" err="1"/>
              <a:t>Softmax</a:t>
            </a:r>
            <a:r>
              <a:rPr dirty="0"/>
              <a:t> then turns each row of scores into attention weights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Now </a:t>
            </a:r>
            <a:r>
              <a:rPr lang="en-US" dirty="0"/>
              <a:t>for </a:t>
            </a:r>
            <a:r>
              <a:rPr dirty="0"/>
              <a:t>the full prediction. model(batch) runs the whole AlphaFold pipeline for one pass: embedding, the extra-sequence stack, the 48 </a:t>
            </a:r>
            <a:r>
              <a:rPr dirty="0" err="1"/>
              <a:t>Evoformer</a:t>
            </a:r>
            <a:r>
              <a:rPr dirty="0"/>
              <a:t> blocks and the structure module. The structure module takes the first row of the MSA representation, the pair representation, and a position and orientation for each residue, which all start at the same point. Over 8 repeated steps it uses Invariant </a:t>
            </a:r>
            <a:r>
              <a:rPr lang="en-US" dirty="0"/>
              <a:t>p</a:t>
            </a:r>
            <a:r>
              <a:rPr dirty="0"/>
              <a:t>oint </a:t>
            </a:r>
            <a:r>
              <a:rPr lang="en-US" dirty="0"/>
              <a:t>a</a:t>
            </a:r>
            <a:r>
              <a:rPr dirty="0"/>
              <a:t>ttention</a:t>
            </a:r>
            <a:r>
              <a:rPr lang="en-US" dirty="0"/>
              <a:t> </a:t>
            </a:r>
            <a:r>
              <a:rPr dirty="0"/>
              <a:t>to move each residue into place</a:t>
            </a:r>
            <a:r>
              <a:rPr lang="en-US" dirty="0"/>
              <a:t>; it also predicts torsion angles that fix the positions of the remaining atoms</a:t>
            </a:r>
            <a:r>
              <a:rPr dirty="0"/>
              <a:t>.</a:t>
            </a:r>
            <a:endParaRPr lang="en-US" dirty="0"/>
          </a:p>
          <a:p>
            <a:r>
              <a:rPr dirty="0"/>
              <a:t>We then take the alpha-carbon (CA) of each residue, the central atom of its backbone, and compute the 76 by 76 table of distances between every pair of predicted CA atoms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To compare the prediction with the experimental structure we first overlay them</a:t>
            </a:r>
            <a:r>
              <a:rPr lang="en-US" dirty="0"/>
              <a:t> we will</a:t>
            </a:r>
            <a:r>
              <a:rPr dirty="0"/>
              <a:t> shift both to a common center, then rotate the prediction onto the experimental structure as closely as possible.</a:t>
            </a:r>
            <a:r>
              <a:rPr lang="en-US" dirty="0"/>
              <a:t> </a:t>
            </a:r>
            <a:r>
              <a:rPr lang="en-US" dirty="0" err="1"/>
              <a:t>R</a:t>
            </a:r>
            <a:r>
              <a:rPr dirty="0" err="1"/>
              <a:t>msd</a:t>
            </a:r>
            <a:r>
              <a:rPr dirty="0"/>
              <a:t> then measures the average distance between matching CA atoms after the overlay, in angstrom. RMSD stands for root-mean-square deviation, a kind of average distance; smaller is better. Running it on the predicted and 1UBQ CA coordinates gives 0.84 angstrom for this run. The plotting code is omitted here; the figure is on the next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Top row: the predicted CA trace (the approximate shape of the protein's backbone) and the predicted CA distance map. Bottom row: the experimental structure and its distance map. After overlaying, the RMSD is 0.84 angstrom. As before, residues close together in the chain are close in space, hence the diagonal, but the map also shows other residues nearby, which can be seen on the trace.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ED1F7-501F-836D-C668-5E09869F7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1F860-6506-DD27-3A99-E26EB09E3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827A7-80CF-459C-8632-85AAC0397DE5}"/>
              </a:ext>
            </a:extLst>
          </p:cNvPr>
          <p:cNvSpPr>
            <a:spLocks noGrp="1"/>
          </p:cNvSpPr>
          <p:nvPr>
            <p:ph type="body" idx="1"/>
          </p:nvPr>
        </p:nvSpPr>
        <p:spPr/>
        <p:txBody>
          <a:bodyPr/>
          <a:lstStyle/>
          <a:p>
            <a:r>
              <a:rPr lang="en-US" dirty="0"/>
              <a:t>The C-terminal tail is flexible making it the hardest part to predict</a:t>
            </a:r>
            <a:endParaRPr dirty="0"/>
          </a:p>
        </p:txBody>
      </p:sp>
      <p:sp>
        <p:nvSpPr>
          <p:cNvPr id="4" name="Slide Number Placeholder 3">
            <a:extLst>
              <a:ext uri="{FF2B5EF4-FFF2-40B4-BE49-F238E27FC236}">
                <a16:creationId xmlns:a16="http://schemas.microsoft.com/office/drawing/2014/main" id="{F339E625-46E8-D7E2-30AF-0DC3F944E12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69780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3816" y="4421221"/>
            <a:ext cx="10478450" cy="914400"/>
          </a:xfrm>
        </p:spPr>
        <p:txBody>
          <a:bodyPr anchor="t">
            <a:normAutofit/>
          </a:bodyPr>
          <a:lstStyle>
            <a:lvl1pPr algn="l">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3816" y="5335373"/>
            <a:ext cx="10478450" cy="731520"/>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Picture Placeholder 10">
            <a:extLst>
              <a:ext uri="{FF2B5EF4-FFF2-40B4-BE49-F238E27FC236}">
                <a16:creationId xmlns:a16="http://schemas.microsoft.com/office/drawing/2014/main" id="{8CC9A669-A9A2-C81A-7659-2BE084D43C34}"/>
              </a:ext>
            </a:extLst>
          </p:cNvPr>
          <p:cNvSpPr>
            <a:spLocks noGrp="1"/>
          </p:cNvSpPr>
          <p:nvPr>
            <p:ph type="pic" idx="17"/>
          </p:nvPr>
        </p:nvSpPr>
        <p:spPr>
          <a:xfrm>
            <a:off x="0" y="0"/>
            <a:ext cx="12192000" cy="3778270"/>
          </a:xfrm>
          <a:prstGeom prst="rect">
            <a:avLst/>
          </a:prstGeom>
          <a:blipFill rotWithShape="1">
            <a:blip r:embed="rId2">
              <a:alphaModFix amt="60000"/>
            </a:blip>
            <a:srcRect/>
            <a:stretch>
              <a:fillRect/>
            </a:stretch>
          </a:blipFill>
        </p:spPr>
        <p:txBody>
          <a:bodyPr/>
          <a:lstStyle/>
          <a:p>
            <a:r>
              <a:t>Click icon to add picture</a:t>
            </a:r>
          </a:p>
        </p:txBody>
      </p:sp>
      <p:pic>
        <p:nvPicPr>
          <p:cNvPr id="6" name="Graphic 5">
            <a:extLst>
              <a:ext uri="{FF2B5EF4-FFF2-40B4-BE49-F238E27FC236}">
                <a16:creationId xmlns:a16="http://schemas.microsoft.com/office/drawing/2014/main" id="{8CD932D6-BF58-4AF4-A3E6-9CFCCFF5A0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27057" y="4519930"/>
            <a:ext cx="36576" cy="5212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24975" y="831439"/>
            <a:ext cx="10440990" cy="1132258"/>
          </a:xfrm>
        </p:spPr>
        <p:txBody>
          <a:bodyPr>
            <a:normAutofit/>
          </a:bodyPr>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824975" y="2103120"/>
            <a:ext cx="10440989" cy="3577294"/>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buNone/>
            </a:pPr>
            <a:r>
              <a:t>Click to edit Master text styles</a:t>
            </a:r>
          </a:p>
          <a:p>
            <a:pPr lvl="1">
              <a:buNone/>
            </a:pPr>
            <a:r>
              <a:t>Second level</a:t>
            </a:r>
          </a:p>
          <a:p>
            <a:pPr lvl="2">
              <a:buNone/>
            </a:pPr>
            <a:r>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p:txBody>
          <a:bodyPr/>
          <a:lstStyle/>
          <a:p>
            <a:fld id="{CC057153-B650-4DEB-B370-79DDCFDCE934}" type="slidenum">
              <a:t>‹#›</a:t>
            </a:fld>
            <a:endParaRP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idx="13"/>
          </p:nvPr>
        </p:nvSpPr>
        <p:spPr>
          <a:xfrm>
            <a:off x="0" y="0"/>
            <a:ext cx="6584950" cy="6858000"/>
          </a:xfrm>
          <a:prstGeom prst="rect">
            <a:avLst/>
          </a:prstGeom>
          <a:blipFill rotWithShape="1">
            <a:blip r:embed="rId2">
              <a:alphaModFix amt="60000"/>
            </a:blip>
            <a:srcRect/>
            <a:stretch>
              <a:fillRect/>
            </a:stretch>
          </a:blipFill>
        </p:spPr>
        <p:txBody>
          <a:bodyPr/>
          <a:lstStyle/>
          <a:p>
            <a:r>
              <a:t>Click icon to add picture</a:t>
            </a:r>
          </a:p>
        </p:txBody>
      </p:sp>
      <p:pic>
        <p:nvPicPr>
          <p:cNvPr id="9" name="Graphic 8">
            <a:extLst>
              <a:ext uri="{FF2B5EF4-FFF2-40B4-BE49-F238E27FC236}">
                <a16:creationId xmlns:a16="http://schemas.microsoft.com/office/drawing/2014/main" id="{23028526-02E6-47A9-A03E-EC63B5C79F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7532546" y="676656"/>
            <a:ext cx="36576" cy="52120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7073" y="2920382"/>
            <a:ext cx="6675120" cy="2468880"/>
          </a:xfrm>
        </p:spPr>
        <p:txBody>
          <a:bodyPr anchor="t">
            <a:normAutofit/>
          </a:bodyPr>
          <a:lstStyle>
            <a:lvl1pPr algn="l">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7073" y="5413788"/>
            <a:ext cx="6675120" cy="640080"/>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idx="13"/>
          </p:nvPr>
        </p:nvSpPr>
        <p:spPr>
          <a:xfrm>
            <a:off x="7985760" y="0"/>
            <a:ext cx="4206240" cy="6858000"/>
          </a:xfrm>
          <a:prstGeom prst="rect">
            <a:avLst/>
          </a:prstGeom>
          <a:blipFill rotWithShape="1">
            <a:blip r:embed="rId2">
              <a:alphaModFix amt="60000"/>
            </a:blip>
            <a:srcRect/>
            <a:stretch>
              <a:fillRect l="-56812"/>
            </a:stretch>
          </a:blipFill>
        </p:spPr>
        <p:txBody>
          <a:bodyPr/>
          <a:lstStyle/>
          <a:p>
            <a:r>
              <a:t>Click icon to add picture</a:t>
            </a:r>
          </a:p>
        </p:txBody>
      </p:sp>
      <p:pic>
        <p:nvPicPr>
          <p:cNvPr id="4" name="Graphic 3">
            <a:extLst>
              <a:ext uri="{FF2B5EF4-FFF2-40B4-BE49-F238E27FC236}">
                <a16:creationId xmlns:a16="http://schemas.microsoft.com/office/drawing/2014/main" id="{442B68D0-77A7-4321-A4DE-37AAC0DA38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5164" y="1893372"/>
            <a:ext cx="36576" cy="52120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3816" y="832850"/>
            <a:ext cx="7478991" cy="3635797"/>
          </a:xfrm>
        </p:spPr>
        <p:txBody>
          <a:bodyPr anchor="t">
            <a:normAutofit/>
          </a:bodyPr>
          <a:lstStyle>
            <a:lvl1pPr algn="l">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3816" y="4526561"/>
            <a:ext cx="6655522" cy="1545336"/>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4" name="Graphic 3">
            <a:extLst>
              <a:ext uri="{FF2B5EF4-FFF2-40B4-BE49-F238E27FC236}">
                <a16:creationId xmlns:a16="http://schemas.microsoft.com/office/drawing/2014/main" id="{55E72AA4-CEED-40AE-AF64-BEBC821DB9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224895" y="911860"/>
            <a:ext cx="36576" cy="52120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3816" y="1097280"/>
            <a:ext cx="7876287" cy="3592629"/>
          </a:xfrm>
        </p:spPr>
        <p:txBody>
          <a:bodyPr anchor="b">
            <a:normAutofit/>
          </a:bodyPr>
          <a:lstStyle>
            <a:lvl1pPr algn="l">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3816" y="5057409"/>
            <a:ext cx="7375466"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4" name="Graphic 3">
            <a:extLst>
              <a:ext uri="{FF2B5EF4-FFF2-40B4-BE49-F238E27FC236}">
                <a16:creationId xmlns:a16="http://schemas.microsoft.com/office/drawing/2014/main" id="{00DC32B7-96E6-493C-9C1A-244FCDA1FA6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54030" y="676656"/>
            <a:ext cx="36576" cy="52120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buNone/>
              <a:defRPr sz="4000"/>
            </a:lvl1pPr>
          </a:lstStyle>
          <a:p>
            <a:r>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4" name="Graphic 3">
            <a:extLst>
              <a:ext uri="{FF2B5EF4-FFF2-40B4-BE49-F238E27FC236}">
                <a16:creationId xmlns:a16="http://schemas.microsoft.com/office/drawing/2014/main" id="{F78DE28C-B4DC-4F82-B5BD-3CC7381179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6077712" y="679622"/>
            <a:ext cx="36576" cy="52120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4949793-112D-4962-85DB-8A1F44A5808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7047762" y="676656"/>
            <a:ext cx="36576" cy="521208"/>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8461" y="1561943"/>
            <a:ext cx="4681728" cy="4569825"/>
          </a:xfrm>
        </p:spPr>
        <p:txBody>
          <a:bodyPr anchor="b">
            <a:normAutofit/>
          </a:bodyPr>
          <a:lstStyle>
            <a:lvl1pPr algn="l">
              <a:buNone/>
              <a:defRPr sz="4000"/>
            </a:lvl1pPr>
          </a:lstStyle>
          <a:p>
            <a:r>
              <a:t>Click to edit Master title style</a:t>
            </a:r>
          </a:p>
        </p:txBody>
      </p:sp>
      <p:sp>
        <p:nvSpPr>
          <p:cNvPr id="13" name="Picture Placeholder 10">
            <a:extLst>
              <a:ext uri="{FF2B5EF4-FFF2-40B4-BE49-F238E27FC236}">
                <a16:creationId xmlns:a16="http://schemas.microsoft.com/office/drawing/2014/main" id="{8DA51E07-C561-85B3-141B-4157C0521FB7}"/>
              </a:ext>
            </a:extLst>
          </p:cNvPr>
          <p:cNvSpPr>
            <a:spLocks noGrp="1"/>
          </p:cNvSpPr>
          <p:nvPr>
            <p:ph type="pic" idx="13"/>
          </p:nvPr>
        </p:nvSpPr>
        <p:spPr>
          <a:xfrm>
            <a:off x="0" y="0"/>
            <a:ext cx="6095994" cy="6858000"/>
          </a:xfrm>
          <a:prstGeom prst="rect">
            <a:avLst/>
          </a:prstGeom>
          <a:blipFill rotWithShape="1">
            <a:blip r:embed="rId3">
              <a:alphaModFix amt="60000"/>
            </a:blip>
            <a:srcRect/>
            <a:stretch>
              <a:fillRect/>
            </a:stretch>
          </a:blipFill>
        </p:spPr>
        <p:txBody>
          <a:bodyPr/>
          <a:lstStyle/>
          <a:p>
            <a:r>
              <a:t>Click icon to add picture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3DCB071-F809-40F8-B363-1B5BABAE20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77710" y="676656"/>
            <a:ext cx="36576" cy="521208"/>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3815" y="1196492"/>
            <a:ext cx="10107029" cy="4935272"/>
          </a:xfrm>
        </p:spPr>
        <p:txBody>
          <a:bodyPr anchor="b">
            <a:normAutofit/>
          </a:bodyPr>
          <a:lstStyle>
            <a:lvl1pPr algn="l">
              <a:buNone/>
              <a:defRPr sz="4000"/>
            </a:lvl1pPr>
          </a:lstStyle>
          <a:p>
            <a:r>
              <a:t>Click to edit Master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3815" y="1196492"/>
            <a:ext cx="4800600" cy="4935272"/>
          </a:xfrm>
        </p:spPr>
        <p:txBody>
          <a:bodyPr anchor="b">
            <a:normAutofit/>
          </a:bodyPr>
          <a:lstStyle>
            <a:lvl1pPr algn="l">
              <a:buNone/>
              <a:defRPr sz="4000"/>
            </a:lvl1pPr>
          </a:lstStyle>
          <a:p>
            <a:r>
              <a:t>Click to edit Master title style</a:t>
            </a:r>
          </a:p>
        </p:txBody>
      </p:sp>
      <p:sp>
        <p:nvSpPr>
          <p:cNvPr id="5" name="Picture Placeholder 10">
            <a:extLst>
              <a:ext uri="{FF2B5EF4-FFF2-40B4-BE49-F238E27FC236}">
                <a16:creationId xmlns:a16="http://schemas.microsoft.com/office/drawing/2014/main" id="{F85F708B-992C-821E-50D2-07A27EDFA154}"/>
              </a:ext>
            </a:extLst>
          </p:cNvPr>
          <p:cNvSpPr>
            <a:spLocks noGrp="1"/>
          </p:cNvSpPr>
          <p:nvPr>
            <p:ph type="pic" idx="13"/>
          </p:nvPr>
        </p:nvSpPr>
        <p:spPr>
          <a:xfrm>
            <a:off x="6096006" y="0"/>
            <a:ext cx="6095994" cy="6858000"/>
          </a:xfrm>
          <a:prstGeom prst="rect">
            <a:avLst/>
          </a:prstGeom>
          <a:blipFill rotWithShape="1">
            <a:blip r:embed="rId2">
              <a:alphaModFix amt="60000"/>
            </a:blip>
            <a:srcRect/>
            <a:stretch>
              <a:fillRect/>
            </a:stretch>
          </a:blipFill>
        </p:spPr>
        <p:txBody>
          <a:bodyPr/>
          <a:lstStyle/>
          <a:p>
            <a:r>
              <a:t>Click icon to add picture</a:t>
            </a:r>
          </a:p>
        </p:txBody>
      </p:sp>
      <p:pic>
        <p:nvPicPr>
          <p:cNvPr id="3" name="Graphic 2">
            <a:extLst>
              <a:ext uri="{FF2B5EF4-FFF2-40B4-BE49-F238E27FC236}">
                <a16:creationId xmlns:a16="http://schemas.microsoft.com/office/drawing/2014/main" id="{C909E48C-521C-431F-BB96-DBD3428739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177710" y="676656"/>
            <a:ext cx="36576" cy="521208"/>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705B810-DDD8-46C7-8780-ED6D20843A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224895" y="911860"/>
            <a:ext cx="36576" cy="5212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3816" y="810063"/>
            <a:ext cx="8467558" cy="1554480"/>
          </a:xfrm>
        </p:spPr>
        <p:txBody>
          <a:bodyPr anchor="t">
            <a:normAutofit/>
          </a:bodyPr>
          <a:lstStyle>
            <a:lvl1pPr>
              <a:buNone/>
              <a:defRPr sz="4000"/>
            </a:lvl1pPr>
          </a:lstStyle>
          <a:p>
            <a:r>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813816" y="2380995"/>
            <a:ext cx="8869680" cy="3291840"/>
          </a:xfrm>
        </p:spPr>
        <p:txBody>
          <a:bodyPr>
            <a:normAutofit/>
          </a:bodyPr>
          <a:lstStyle>
            <a:lvl1pPr marL="0" indent="0">
              <a:buFont typeface="+mj-lt"/>
              <a:buNone/>
              <a:defRPr sz="2000"/>
            </a:lvl1pPr>
            <a:lvl2pPr marL="228600" indent="0">
              <a:buFont typeface="+mj-lt"/>
              <a:buNone/>
              <a:defRPr sz="1800"/>
            </a:lvl2pPr>
            <a:lvl3pPr marL="457200" indent="0">
              <a:buFont typeface="+mj-lt"/>
              <a:buNone/>
              <a:defRPr sz="1600"/>
            </a:lvl3pPr>
            <a:lvl4pPr marL="685800" indent="0">
              <a:buFont typeface="+mj-lt"/>
              <a:buNone/>
              <a:defRPr sz="1400"/>
            </a:lvl4pPr>
            <a:lvl5pPr marL="914400" indent="0">
              <a:buFont typeface="+mj-lt"/>
              <a:buNone/>
              <a:defRPr sz="1200"/>
            </a:lvl5pPr>
          </a:lstStyle>
          <a:p>
            <a:pPr lvl="0">
              <a:buNone/>
            </a:pPr>
            <a:r>
              <a:t>Click to edit Master text styles</a:t>
            </a:r>
          </a:p>
          <a:p>
            <a:pPr lvl="1">
              <a:buNone/>
            </a:pPr>
            <a:r>
              <a:t>Second level</a:t>
            </a:r>
          </a:p>
          <a:p>
            <a:pPr lvl="2">
              <a:buNone/>
            </a:pPr>
            <a:r>
              <a:t>Third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idx="1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3816" y="1302209"/>
            <a:ext cx="5577962" cy="4807131"/>
          </a:xfrm>
        </p:spPr>
        <p:txBody>
          <a:bodyPr anchor="b">
            <a:normAutofit/>
          </a:bodyPr>
          <a:lstStyle>
            <a:lvl1pPr>
              <a:buNone/>
              <a:defRPr sz="3200"/>
            </a:lvl1pPr>
          </a:lstStyle>
          <a:p>
            <a:r>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7411808" y="1884121"/>
            <a:ext cx="3596952" cy="4151675"/>
          </a:xfrm>
        </p:spPr>
        <p:txBody>
          <a:bodyPr anchor="b">
            <a:normAutofit/>
          </a:bodyPr>
          <a:lstStyle>
            <a:lvl1pPr marL="0" indent="0">
              <a:spcAft>
                <a:spcPts val="1000"/>
              </a:spcAft>
              <a:buFontTx/>
              <a:buNone/>
              <a:defRPr sz="1800"/>
            </a:lvl1pPr>
            <a:lvl2pPr marL="228600" indent="0">
              <a:spcAft>
                <a:spcPts val="1000"/>
              </a:spcAft>
              <a:buFontTx/>
              <a:buNone/>
              <a:defRPr sz="1600"/>
            </a:lvl2pPr>
            <a:lvl3pPr marL="457200" indent="0">
              <a:spcAft>
                <a:spcPts val="1000"/>
              </a:spcAft>
              <a:buFontTx/>
              <a:buNone/>
              <a:defRPr sz="1400"/>
            </a:lvl3pPr>
            <a:lvl4pPr marL="685800" indent="0">
              <a:spcAft>
                <a:spcPts val="1000"/>
              </a:spcAft>
              <a:buFontTx/>
              <a:buNone/>
              <a:defRPr sz="1800"/>
            </a:lvl4pPr>
            <a:lvl5pPr marL="914400" indent="0">
              <a:spcAft>
                <a:spcPts val="1000"/>
              </a:spcAft>
              <a:buFontTx/>
              <a:buNone/>
              <a:defRPr sz="1800"/>
            </a:lvl5pPr>
          </a:lstStyle>
          <a:p>
            <a:pPr lvl="0">
              <a:buNone/>
            </a:pPr>
            <a:r>
              <a:t>Click to edit Master text styles</a:t>
            </a:r>
          </a:p>
          <a:p>
            <a:pPr lvl="1">
              <a:buNone/>
            </a:pPr>
            <a:r>
              <a:t>Second level</a:t>
            </a:r>
          </a:p>
          <a:p>
            <a:pPr lvl="2">
              <a:buNone/>
            </a:pPr>
            <a:r>
              <a:t>Third level</a:t>
            </a:r>
          </a:p>
        </p:txBody>
      </p:sp>
      <p:pic>
        <p:nvPicPr>
          <p:cNvPr id="3" name="Graphic 2">
            <a:extLst>
              <a:ext uri="{FF2B5EF4-FFF2-40B4-BE49-F238E27FC236}">
                <a16:creationId xmlns:a16="http://schemas.microsoft.com/office/drawing/2014/main" id="{F3B4BAD1-48F6-4480-9EE4-337B13E2CD8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7752392" y="675798"/>
            <a:ext cx="36576" cy="521208"/>
          </a:xfrm>
          <a:prstGeom prst="rect">
            <a:avLst/>
          </a:prstGeom>
        </p:spPr>
      </p:pic>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a:xfrm>
            <a:off x="832848" y="803514"/>
            <a:ext cx="429207" cy="365125"/>
          </a:xfrm>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idx="11"/>
          </p:nvPr>
        </p:nvSpPr>
        <p:spPr>
          <a:xfrm>
            <a:off x="1492150" y="799483"/>
            <a:ext cx="4429566" cy="365125"/>
          </a:xfrm>
        </p:spPr>
        <p:txBody>
          <a:bodyPr/>
          <a:lstStyle>
            <a:lvl1pPr algn="ctr">
              <a:buNone/>
              <a:defRPr/>
            </a:lvl1pPr>
          </a:lstStyle>
          <a:p>
            <a:pPr algn="l">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3816" y="1302209"/>
            <a:ext cx="3234184" cy="4202629"/>
          </a:xfrm>
        </p:spPr>
        <p:txBody>
          <a:bodyPr anchor="ctr">
            <a:normAutofit/>
          </a:bodyPr>
          <a:lstStyle>
            <a:lvl1pPr>
              <a:buNone/>
              <a:defRPr sz="3200"/>
            </a:lvl1pPr>
          </a:lstStyle>
          <a:p>
            <a:r>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4297524" y="1353163"/>
            <a:ext cx="3596952" cy="4151675"/>
          </a:xfrm>
        </p:spPr>
        <p:txBody>
          <a:bodyPr anchor="ctr">
            <a:normAutofit/>
          </a:bodyPr>
          <a:lstStyle>
            <a:lvl1pPr marL="0" indent="0">
              <a:spcAft>
                <a:spcPts val="1000"/>
              </a:spcAft>
              <a:buFontTx/>
              <a:buNone/>
              <a:defRPr sz="1800"/>
            </a:lvl1pPr>
            <a:lvl2pPr marL="228600" indent="0">
              <a:spcAft>
                <a:spcPts val="1000"/>
              </a:spcAft>
              <a:buFontTx/>
              <a:buNone/>
              <a:defRPr sz="1600"/>
            </a:lvl2pPr>
            <a:lvl3pPr marL="457200" indent="0">
              <a:spcAft>
                <a:spcPts val="1000"/>
              </a:spcAft>
              <a:buFontTx/>
              <a:buNone/>
              <a:defRPr sz="1400"/>
            </a:lvl3pPr>
            <a:lvl4pPr marL="685800" indent="0">
              <a:spcAft>
                <a:spcPts val="1000"/>
              </a:spcAft>
              <a:buFontTx/>
              <a:buNone/>
              <a:defRPr sz="1800"/>
            </a:lvl4pPr>
            <a:lvl5pPr marL="914400" indent="0">
              <a:spcAft>
                <a:spcPts val="1000"/>
              </a:spcAft>
              <a:buFontTx/>
              <a:buNone/>
              <a:defRPr sz="1800"/>
            </a:lvl5pPr>
          </a:lstStyle>
          <a:p>
            <a:pPr lvl="0">
              <a:buNone/>
            </a:pPr>
            <a:r>
              <a:t>Click to edit Master text styles</a:t>
            </a:r>
          </a:p>
          <a:p>
            <a:pPr lvl="1">
              <a:buNone/>
            </a:pPr>
            <a:r>
              <a:t>Second level</a:t>
            </a:r>
          </a:p>
          <a:p>
            <a:pPr lvl="2">
              <a:buNone/>
            </a:pPr>
            <a:r>
              <a:t>Third level</a:t>
            </a:r>
          </a:p>
        </p:txBody>
      </p:sp>
      <p:pic>
        <p:nvPicPr>
          <p:cNvPr id="3" name="Graphic 2">
            <a:extLst>
              <a:ext uri="{FF2B5EF4-FFF2-40B4-BE49-F238E27FC236}">
                <a16:creationId xmlns:a16="http://schemas.microsoft.com/office/drawing/2014/main" id="{0CA29481-5A11-429D-8A0D-09F728E7C3D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79576" y="675798"/>
            <a:ext cx="36576" cy="521208"/>
          </a:xfrm>
          <a:prstGeom prst="rect">
            <a:avLst/>
          </a:prstGeom>
        </p:spPr>
      </p:pic>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a:xfrm>
            <a:off x="10936224" y="813816"/>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BA07BE16-5137-455B-9A13-E9F4352D2A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7104188" y="676656"/>
            <a:ext cx="36576" cy="5212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3816" y="4552002"/>
            <a:ext cx="4663440" cy="1554480"/>
          </a:xfrm>
        </p:spPr>
        <p:txBody>
          <a:bodyPr anchor="b">
            <a:noAutofit/>
          </a:bodyPr>
          <a:lstStyle>
            <a:lvl1pPr>
              <a:buNone/>
              <a:defRPr sz="3200"/>
            </a:lvl1pPr>
          </a:lstStyle>
          <a:p>
            <a:r>
              <a:t>Click to edit Master title style</a:t>
            </a:r>
          </a:p>
        </p:txBody>
      </p:sp>
      <p:sp>
        <p:nvSpPr>
          <p:cNvPr id="9" name="Picture Placeholder 10">
            <a:extLst>
              <a:ext uri="{FF2B5EF4-FFF2-40B4-BE49-F238E27FC236}">
                <a16:creationId xmlns:a16="http://schemas.microsoft.com/office/drawing/2014/main" id="{622FFB4D-B5E7-3882-7509-50FC147AD0C1}"/>
              </a:ext>
            </a:extLst>
          </p:cNvPr>
          <p:cNvSpPr>
            <a:spLocks noGrp="1"/>
          </p:cNvSpPr>
          <p:nvPr>
            <p:ph type="pic" idx="14"/>
          </p:nvPr>
        </p:nvSpPr>
        <p:spPr>
          <a:xfrm>
            <a:off x="923544" y="941832"/>
            <a:ext cx="4179742" cy="2992856"/>
          </a:xfrm>
          <a:prstGeom prst="rect">
            <a:avLst/>
          </a:prstGeom>
          <a:blipFill rotWithShape="1">
            <a:blip r:embed="rId3">
              <a:alphaModFix amt="60000"/>
            </a:blip>
            <a:srcRect/>
            <a:stretch>
              <a:fillRect l="-3918" t="-835" b="-338"/>
            </a:stretch>
          </a:blipFill>
        </p:spPr>
        <p:txBody>
          <a:bodyPr/>
          <a:lstStyle/>
          <a:p>
            <a:r>
              <a:t>Click icon to add picture</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a:xfrm>
            <a:off x="10936224" y="816682"/>
            <a:ext cx="429207" cy="365125"/>
          </a:xfrm>
        </p:spPr>
        <p:txBody>
          <a:bodyPr/>
          <a:lstStyle>
            <a:lvl1pPr algn="r">
              <a:buNone/>
              <a:defRPr/>
            </a:lvl1pPr>
          </a:lstStyle>
          <a:p>
            <a:fld id="{CC057153-B650-4DEB-B370-79DDCFDCE934}" type="slidenum">
              <a:t>‹#›</a:t>
            </a:fld>
            <a:endParaRP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6765388" y="2718978"/>
            <a:ext cx="4663440" cy="3337560"/>
          </a:xfrm>
        </p:spPr>
        <p:txBody>
          <a:bodyPr anchor="b">
            <a:normAutofit/>
          </a:bodyPr>
          <a:lstStyle>
            <a:lvl1pPr marL="0" indent="0">
              <a:buFont typeface="+mj-lt"/>
              <a:buNone/>
              <a:defRPr sz="1800"/>
            </a:lvl1pPr>
            <a:lvl2pPr marL="228600" indent="0">
              <a:buFont typeface="+mj-lt"/>
              <a:buNone/>
              <a:defRPr sz="1600"/>
            </a:lvl2pPr>
            <a:lvl3pPr marL="457200" indent="0">
              <a:buFont typeface="+mj-lt"/>
              <a:buNone/>
              <a:defRPr sz="1400"/>
            </a:lvl3pPr>
            <a:lvl4pPr marL="685800" indent="0">
              <a:buFont typeface="+mj-lt"/>
              <a:buNone/>
              <a:defRPr sz="1800"/>
            </a:lvl4pPr>
            <a:lvl5pPr>
              <a:buFont typeface="+mj-lt"/>
              <a:buNone/>
              <a:defRPr sz="18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A06884F-958A-42D4-8471-80565D9325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2189" y="1217512"/>
            <a:ext cx="36576" cy="52120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09404" y="2385975"/>
            <a:ext cx="4325112" cy="2454796"/>
          </a:xfrm>
        </p:spPr>
        <p:txBody>
          <a:bodyPr>
            <a:normAutofit/>
          </a:bodyPr>
          <a:lstStyle>
            <a:lvl1pPr>
              <a:buNone/>
              <a:defRPr sz="3200"/>
            </a:lvl1pPr>
          </a:lstStyle>
          <a:p>
            <a:r>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idx="13"/>
          </p:nvPr>
        </p:nvSpPr>
        <p:spPr>
          <a:xfrm>
            <a:off x="6273800" y="2386584"/>
            <a:ext cx="4325112" cy="2459736"/>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p:txBody>
          <a:bodyPr/>
          <a:lstStyle/>
          <a:p>
            <a:fld id="{CC057153-B650-4DEB-B370-79DDCFDCE934}" type="slidenum">
              <a:t>‹#›</a:t>
            </a:fld>
            <a:endParaRP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32B164A-27C4-4AED-9029-F8C4C111EC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57799" y="5660464"/>
            <a:ext cx="36576" cy="52120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3815" y="2819320"/>
            <a:ext cx="4372547" cy="2834640"/>
          </a:xfrm>
        </p:spPr>
        <p:txBody>
          <a:bodyPr>
            <a:normAutofit/>
          </a:bodyPr>
          <a:lstStyle>
            <a:lvl1pPr>
              <a:buNone/>
              <a:defRPr sz="3200"/>
            </a:lvl1pPr>
          </a:lstStyle>
          <a:p>
            <a:r>
              <a:t>Click to edit Master title style</a:t>
            </a:r>
          </a:p>
        </p:txBody>
      </p:sp>
      <p:sp>
        <p:nvSpPr>
          <p:cNvPr id="3" name="Picture Placeholder 10">
            <a:extLst>
              <a:ext uri="{FF2B5EF4-FFF2-40B4-BE49-F238E27FC236}">
                <a16:creationId xmlns:a16="http://schemas.microsoft.com/office/drawing/2014/main" id="{8B0E68BA-9AEE-909E-56B9-A14C4D9AD352}"/>
              </a:ext>
            </a:extLst>
          </p:cNvPr>
          <p:cNvSpPr>
            <a:spLocks noGrp="1"/>
          </p:cNvSpPr>
          <p:nvPr>
            <p:ph type="pic" idx="14"/>
          </p:nvPr>
        </p:nvSpPr>
        <p:spPr>
          <a:xfrm>
            <a:off x="1" y="0"/>
            <a:ext cx="12191999" cy="2171156"/>
          </a:xfrm>
          <a:prstGeom prst="rect">
            <a:avLst/>
          </a:prstGeom>
          <a:blipFill rotWithShape="1">
            <a:blip r:embed="rId3">
              <a:alphaModFix amt="60000"/>
            </a:blip>
            <a:srcRect/>
            <a:stretch>
              <a:fillRect l="1" t="1" r="-5" b="-376"/>
            </a:stretch>
          </a:blipFill>
        </p:spPr>
        <p:txBody>
          <a:bodyPr/>
          <a:lstStyle/>
          <a:p>
            <a:r>
              <a:t>Click icon to add picture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idx="13"/>
          </p:nvPr>
        </p:nvSpPr>
        <p:spPr>
          <a:xfrm>
            <a:off x="6096000" y="2815002"/>
            <a:ext cx="5162550" cy="283464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8869680" y="5717127"/>
            <a:ext cx="1845772" cy="365125"/>
          </a:xfrm>
        </p:spPr>
        <p:txBody>
          <a:bodyPr/>
          <a:lstStyle>
            <a:lvl1pPr algn="r">
              <a:buNone/>
              <a:defRPr/>
            </a:lvl1pPr>
          </a:lstStyle>
          <a:p>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10934534" y="5714645"/>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3816" y="848082"/>
            <a:ext cx="4145582" cy="4638825"/>
          </a:xfrm>
        </p:spPr>
        <p:txBody>
          <a:bodyPr>
            <a:normAutofit/>
          </a:bodyPr>
          <a:lstStyle>
            <a:lvl1pPr>
              <a:buNone/>
              <a:defRPr sz="3200"/>
            </a:lvl1pPr>
          </a:lstStyle>
          <a:p>
            <a:r>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idx="13"/>
          </p:nvPr>
        </p:nvSpPr>
        <p:spPr>
          <a:xfrm>
            <a:off x="5597419" y="848517"/>
            <a:ext cx="5681662" cy="4818062"/>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8869680" y="5717127"/>
            <a:ext cx="1845772" cy="365125"/>
          </a:xfrm>
        </p:spPr>
        <p:txBody>
          <a:bodyPr/>
          <a:lstStyle>
            <a:lvl1pPr algn="r">
              <a:buNone/>
              <a:defRPr/>
            </a:lvl1pPr>
          </a:lstStyle>
          <a:p>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10934664" y="5714645"/>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3816" y="850392"/>
            <a:ext cx="4142232" cy="4940661"/>
          </a:xfrm>
        </p:spPr>
        <p:txBody>
          <a:bodyPr>
            <a:normAutofit/>
          </a:bodyPr>
          <a:lstStyle>
            <a:lvl1pPr>
              <a:buNone/>
              <a:defRPr sz="3200"/>
            </a:lvl1pPr>
          </a:lstStyle>
          <a:p>
            <a:r>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8869680" y="457200"/>
            <a:ext cx="1845772" cy="365125"/>
          </a:xfrm>
        </p:spPr>
        <p:txBody>
          <a:bodyPr/>
          <a:lstStyle>
            <a:lvl1pPr algn="r">
              <a:buNone/>
              <a:defRPr/>
            </a:lvl1pPr>
          </a:lstStyle>
          <a:p>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10937607"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idx="13"/>
          </p:nvPr>
        </p:nvSpPr>
        <p:spPr>
          <a:xfrm>
            <a:off x="5522913" y="866305"/>
            <a:ext cx="6159500" cy="5390822"/>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7901" y="842957"/>
            <a:ext cx="3494314" cy="4768174"/>
          </a:xfrm>
        </p:spPr>
        <p:txBody>
          <a:bodyPr>
            <a:normAutofit/>
          </a:bodyPr>
          <a:lstStyle>
            <a:lvl1pPr>
              <a:buNone/>
              <a:defRPr sz="3200"/>
            </a:lvl1pPr>
          </a:lstStyle>
          <a:p>
            <a:r>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8869680" y="457200"/>
            <a:ext cx="1847088" cy="365125"/>
          </a:xfrm>
        </p:spPr>
        <p:txBody>
          <a:bodyPr/>
          <a:lstStyle>
            <a:lvl1pPr algn="r">
              <a:buNone/>
              <a:defRPr/>
            </a:lvl1pPr>
          </a:lstStyle>
          <a:p>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10936224"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idx="13"/>
          </p:nvPr>
        </p:nvSpPr>
        <p:spPr>
          <a:xfrm>
            <a:off x="4504268" y="865504"/>
            <a:ext cx="6766560" cy="5093862"/>
          </a:xfrm>
        </p:spPr>
        <p:txBody>
          <a:bodyPr>
            <a:normAutofit/>
          </a:bodyPr>
          <a:lstStyle>
            <a:lvl1pPr>
              <a:lnSpc>
                <a:spcPct val="90000"/>
              </a:lnSpc>
              <a:buNone/>
              <a:defRPr sz="1800"/>
            </a:lvl1pPr>
            <a:lvl2pPr>
              <a:lnSpc>
                <a:spcPct val="90000"/>
              </a:lnSpc>
              <a:buNone/>
              <a:defRPr sz="1600"/>
            </a:lvl2pPr>
            <a:lvl3pPr>
              <a:lnSpc>
                <a:spcPct val="90000"/>
              </a:lnSpc>
              <a:buNone/>
              <a:defRPr sz="1400"/>
            </a:lvl3pPr>
            <a:lvl4pPr>
              <a:lnSpc>
                <a:spcPct val="90000"/>
              </a:lnSpc>
              <a:buNone/>
              <a:defRPr sz="1200"/>
            </a:lvl4pPr>
            <a:lvl5pPr>
              <a:lnSpc>
                <a:spcPct val="90000"/>
              </a:lnSpc>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216209" y="868680"/>
            <a:ext cx="6093225" cy="1143000"/>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0" y="1"/>
            <a:ext cx="4437529" cy="6858000"/>
          </a:xfrm>
          <a:prstGeom prst="rect">
            <a:avLst/>
          </a:prstGeom>
          <a:blipFill rotWithShape="1">
            <a:blip r:embed="rId2">
              <a:alphaModFix amt="60000"/>
            </a:blip>
            <a:srcRect/>
            <a:stretch>
              <a:fillRect r="-8031"/>
            </a:stretch>
          </a:blipFill>
        </p:spPr>
        <p:txBody>
          <a:bodyPr/>
          <a:lstStyle/>
          <a:p>
            <a:r>
              <a:t>Click icon to add picture</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idx="16"/>
          </p:nvPr>
        </p:nvSpPr>
        <p:spPr>
          <a:xfrm>
            <a:off x="8869680" y="457200"/>
            <a:ext cx="1845772" cy="365125"/>
          </a:xfrm>
        </p:spPr>
        <p:txBody>
          <a:bodyPr/>
          <a:lstStyle>
            <a:lvl1pPr algn="r">
              <a:buNone/>
              <a:defRPr/>
            </a:lvl1pPr>
          </a:lstStyle>
          <a:p>
            <a:endParaRP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idx="17"/>
          </p:nvPr>
        </p:nvSpPr>
        <p:spPr>
          <a:xfrm>
            <a:off x="10939833"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idx="14"/>
          </p:nvPr>
        </p:nvSpPr>
        <p:spPr>
          <a:xfrm>
            <a:off x="5216209" y="2017058"/>
            <a:ext cx="6071616" cy="4489704"/>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190" y="822960"/>
            <a:ext cx="6135624" cy="1143000"/>
          </a:xfrm>
        </p:spPr>
        <p:txBody>
          <a:bodyPr anchor="b"/>
          <a:lstStyle/>
          <a:p>
            <a:r>
              <a:t>Click to edit Master title style</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idx="17"/>
          </p:nvPr>
        </p:nvSpPr>
        <p:spPr>
          <a:xfrm>
            <a:off x="817903" y="457200"/>
            <a:ext cx="429207" cy="365125"/>
          </a:xfrm>
        </p:spPr>
        <p:txBody>
          <a:bodyPr/>
          <a:lstStyle/>
          <a:p>
            <a:fld id="{CC057153-B650-4DEB-B370-79DDCFDCE934}" type="slidenum">
              <a:t>‹#›</a:t>
            </a:fld>
            <a:endParaRP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idx="16"/>
          </p:nvPr>
        </p:nvSpPr>
        <p:spPr>
          <a:xfrm>
            <a:off x="1490472" y="457200"/>
            <a:ext cx="1847088" cy="365125"/>
          </a:xfrm>
        </p:spPr>
        <p:txBody>
          <a:bodyPr/>
          <a:lstStyle/>
          <a:p>
            <a:endParaRP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idx="14"/>
          </p:nvPr>
        </p:nvSpPr>
        <p:spPr>
          <a:xfrm>
            <a:off x="817316" y="2057402"/>
            <a:ext cx="6135624" cy="4489704"/>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7400544" y="0"/>
            <a:ext cx="4791456" cy="6858000"/>
          </a:xfrm>
          <a:prstGeom prst="rect">
            <a:avLst/>
          </a:prstGeom>
          <a:blipFill rotWithShape="1">
            <a:blip r:embed="rId2">
              <a:alphaModFix amt="60000"/>
            </a:blip>
            <a:srcRect/>
            <a:stretch>
              <a:fillRect/>
            </a:stretch>
          </a:blipFill>
        </p:spPr>
        <p:txBody>
          <a:bodyPr/>
          <a:lstStyle/>
          <a:p>
            <a:r>
              <a:t>Click icon to add picture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08854" y="829325"/>
            <a:ext cx="6858000" cy="932688"/>
          </a:xfrm>
        </p:spPr>
        <p:txBody>
          <a:bodyPr anchor="t"/>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0" y="1"/>
            <a:ext cx="3429000" cy="6858000"/>
          </a:xfrm>
          <a:prstGeom prst="rect">
            <a:avLst/>
          </a:prstGeom>
          <a:blipFill rotWithShape="1">
            <a:blip r:embed="rId2">
              <a:alphaModFix amt="60000"/>
            </a:blip>
            <a:srcRect/>
            <a:stretch>
              <a:fillRect r="-17333"/>
            </a:stretch>
          </a:blipFill>
        </p:spPr>
        <p:txBody>
          <a:bodyPr/>
          <a:lstStyle/>
          <a:p>
            <a:r>
              <a:t>Click icon to add picture</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idx="16"/>
          </p:nvPr>
        </p:nvSpPr>
        <p:spPr>
          <a:xfrm>
            <a:off x="8869680" y="457200"/>
            <a:ext cx="1845772" cy="365125"/>
          </a:xfrm>
        </p:spPr>
        <p:txBody>
          <a:bodyPr/>
          <a:lstStyle>
            <a:lvl1pPr algn="r">
              <a:buNone/>
              <a:defRPr/>
            </a:lvl1pPr>
          </a:lstStyle>
          <a:p>
            <a:endParaRP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idx="17"/>
          </p:nvPr>
        </p:nvSpPr>
        <p:spPr>
          <a:xfrm>
            <a:off x="10935476"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idx="14"/>
          </p:nvPr>
        </p:nvSpPr>
        <p:spPr>
          <a:xfrm>
            <a:off x="4408854" y="1878456"/>
            <a:ext cx="6858000" cy="498348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1046" y="4257446"/>
            <a:ext cx="4297661" cy="1852154"/>
          </a:xfrm>
        </p:spPr>
        <p:txBody>
          <a:bodyPr anchor="b">
            <a:noAutofit/>
          </a:bodyPr>
          <a:lstStyle>
            <a:lvl1pPr>
              <a:buNone/>
              <a:defRPr sz="3200"/>
            </a:lvl1pPr>
          </a:lstStyle>
          <a:p>
            <a:r>
              <a:t>Click to edit Master title style</a:t>
            </a:r>
          </a:p>
        </p:txBody>
      </p:sp>
      <p:pic>
        <p:nvPicPr>
          <p:cNvPr id="4" name="Graphic 3">
            <a:extLst>
              <a:ext uri="{FF2B5EF4-FFF2-40B4-BE49-F238E27FC236}">
                <a16:creationId xmlns:a16="http://schemas.microsoft.com/office/drawing/2014/main" id="{0EF6CEA5-138F-4E32-905C-E8ACC94F36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6348844" y="5660464"/>
            <a:ext cx="36576" cy="521208"/>
          </a:xfrm>
          <a:prstGeom prst="rect">
            <a:avLst/>
          </a:prstGeom>
        </p:spPr>
      </p:pic>
      <p:sp>
        <p:nvSpPr>
          <p:cNvPr id="3" name="Picture Placeholder 10">
            <a:extLst>
              <a:ext uri="{FF2B5EF4-FFF2-40B4-BE49-F238E27FC236}">
                <a16:creationId xmlns:a16="http://schemas.microsoft.com/office/drawing/2014/main" id="{A9DF44A2-0708-C962-D4F6-461FBBBE261F}"/>
              </a:ext>
            </a:extLst>
          </p:cNvPr>
          <p:cNvSpPr>
            <a:spLocks noGrp="1"/>
          </p:cNvSpPr>
          <p:nvPr>
            <p:ph type="pic" idx="13"/>
          </p:nvPr>
        </p:nvSpPr>
        <p:spPr>
          <a:xfrm>
            <a:off x="935034" y="849445"/>
            <a:ext cx="4173673" cy="2913664"/>
          </a:xfrm>
          <a:prstGeom prst="rect">
            <a:avLst/>
          </a:prstGeom>
          <a:blipFill rotWithShape="1">
            <a:blip r:embed="rId3">
              <a:alphaModFix amt="60000"/>
            </a:blip>
            <a:srcRect/>
            <a:stretch>
              <a:fillRect b="159"/>
            </a:stretch>
          </a:blipFill>
        </p:spPr>
        <p:txBody>
          <a:bodyPr/>
          <a:lstStyle/>
          <a:p>
            <a:endParaRP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idx="14"/>
          </p:nvPr>
        </p:nvSpPr>
        <p:spPr>
          <a:xfrm>
            <a:off x="6012179" y="849444"/>
            <a:ext cx="5295472" cy="483489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idx="16"/>
          </p:nvPr>
        </p:nvSpPr>
        <p:spPr>
          <a:xfrm>
            <a:off x="8869680" y="5719845"/>
            <a:ext cx="1847088" cy="389755"/>
          </a:xfrm>
        </p:spPr>
        <p:txBody>
          <a:bodyPr/>
          <a:lstStyle>
            <a:lvl1pPr algn="r">
              <a:buNone/>
              <a:defRPr/>
            </a:lvl1pPr>
          </a:lstStyle>
          <a:p>
            <a:endParaRP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idx="17"/>
          </p:nvPr>
        </p:nvSpPr>
        <p:spPr>
          <a:xfrm>
            <a:off x="10928411" y="5746499"/>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9038" y="832804"/>
            <a:ext cx="4361688" cy="1527048"/>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1" y="0"/>
            <a:ext cx="6096000" cy="6858000"/>
          </a:xfrm>
          <a:prstGeom prst="rect">
            <a:avLst/>
          </a:prstGeom>
          <a:blipFill rotWithShape="1">
            <a:blip r:embed="rId2">
              <a:alphaModFix amt="60000"/>
            </a:blip>
            <a:srcRect/>
            <a:stretch>
              <a:fillRect l="-1" r="-8457"/>
            </a:stretch>
          </a:blipFill>
        </p:spPr>
        <p:txBody>
          <a:bodyPr/>
          <a:lstStyle/>
          <a:p>
            <a:r>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8869680" y="457200"/>
            <a:ext cx="1845772" cy="365125"/>
          </a:xfrm>
        </p:spPr>
        <p:txBody>
          <a:bodyPr/>
          <a:lstStyle>
            <a:lvl1pPr algn="r">
              <a:buNone/>
              <a:defRPr/>
            </a:lvl1pPr>
          </a:lstStyle>
          <a:p>
            <a:endParaRP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10936224"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idx="14"/>
          </p:nvPr>
        </p:nvSpPr>
        <p:spPr>
          <a:xfrm>
            <a:off x="6908975" y="2467805"/>
            <a:ext cx="4362450" cy="409575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33023" y="2132530"/>
            <a:ext cx="4961795" cy="1527048"/>
          </a:xfrm>
        </p:spPr>
        <p:txBody>
          <a:bodyPr anchor="t">
            <a:normAutofit/>
          </a:bodyPr>
          <a:lstStyle>
            <a:lvl1pPr>
              <a:buNone/>
              <a:defRPr sz="3200"/>
            </a:lvl1pPr>
          </a:lstStyle>
          <a:p>
            <a:r>
              <a:t>Click to edit Master title style</a:t>
            </a:r>
          </a:p>
        </p:txBody>
      </p:sp>
      <p:sp>
        <p:nvSpPr>
          <p:cNvPr id="5" name="Picture Placeholder 2">
            <a:extLst>
              <a:ext uri="{FF2B5EF4-FFF2-40B4-BE49-F238E27FC236}">
                <a16:creationId xmlns:a16="http://schemas.microsoft.com/office/drawing/2014/main" id="{AA2C06F4-46D4-E31A-FE24-FA262F3070BA}"/>
              </a:ext>
            </a:extLst>
          </p:cNvPr>
          <p:cNvSpPr>
            <a:spLocks noGrp="1"/>
          </p:cNvSpPr>
          <p:nvPr>
            <p:ph type="pic" idx="1"/>
          </p:nvPr>
        </p:nvSpPr>
        <p:spPr>
          <a:xfrm>
            <a:off x="0" y="909016"/>
            <a:ext cx="5685399" cy="5039969"/>
          </a:xfrm>
          <a:prstGeom prst="rect">
            <a:avLst/>
          </a:prstGeom>
          <a:blipFill rotWithShape="1">
            <a:blip r:embed="rId2">
              <a:alphaModFix amt="60000"/>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Click icon to add picture</a:t>
            </a:r>
          </a:p>
        </p:txBody>
      </p:sp>
      <p:pic>
        <p:nvPicPr>
          <p:cNvPr id="3" name="Graphic 2">
            <a:extLst>
              <a:ext uri="{FF2B5EF4-FFF2-40B4-BE49-F238E27FC236}">
                <a16:creationId xmlns:a16="http://schemas.microsoft.com/office/drawing/2014/main" id="{92F55592-526C-4AC4-9D03-5F248D41DD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41267" y="1217512"/>
            <a:ext cx="36576" cy="521208"/>
          </a:xfrm>
          <a:prstGeom prst="rect">
            <a:avLst/>
          </a:prstGeom>
        </p:spPr>
      </p:pic>
      <p:sp>
        <p:nvSpPr>
          <p:cNvPr id="8" name="Content Placeholder 7">
            <a:extLst>
              <a:ext uri="{FF2B5EF4-FFF2-40B4-BE49-F238E27FC236}">
                <a16:creationId xmlns:a16="http://schemas.microsoft.com/office/drawing/2014/main" id="{747AED59-1A26-9C13-8482-7857E7DEFE52}"/>
              </a:ext>
            </a:extLst>
          </p:cNvPr>
          <p:cNvSpPr>
            <a:spLocks noGrp="1"/>
          </p:cNvSpPr>
          <p:nvPr>
            <p:ph idx="14"/>
          </p:nvPr>
        </p:nvSpPr>
        <p:spPr>
          <a:xfrm>
            <a:off x="6433023" y="3788229"/>
            <a:ext cx="4961795" cy="1919224"/>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6446428" y="5720288"/>
            <a:ext cx="429207" cy="365125"/>
          </a:xfrm>
        </p:spPr>
        <p:txBody>
          <a:bodyPr/>
          <a:lstStyle>
            <a:lvl1pPr>
              <a:buNone/>
              <a:defRPr>
                <a:solidFill>
                  <a:schemeClr val="tx1"/>
                </a:solidFill>
              </a:defRPr>
            </a:lvl1p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7103273" y="5720287"/>
            <a:ext cx="2805405" cy="365125"/>
          </a:xfrm>
        </p:spPr>
        <p:txBody>
          <a:bodyPr/>
          <a:lstStyle>
            <a:lvl1pPr algn="l">
              <a:buNone/>
              <a:defRPr>
                <a:solidFill>
                  <a:schemeClr val="tx1"/>
                </a:solidFill>
              </a:defRPr>
            </a:lvl1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38094" y="825703"/>
            <a:ext cx="4522936" cy="932688"/>
          </a:xfrm>
        </p:spPr>
        <p:txBody>
          <a:bodyPr anchor="t"/>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1" y="0"/>
            <a:ext cx="5672379" cy="6858000"/>
          </a:xfrm>
          <a:prstGeom prst="rect">
            <a:avLst/>
          </a:prstGeom>
          <a:blipFill rotWithShape="1">
            <a:blip r:embed="rId2">
              <a:alphaModFix amt="60000"/>
            </a:blip>
            <a:srcRect/>
            <a:stretch>
              <a:fillRect r="-14454"/>
            </a:stretch>
          </a:blipFill>
        </p:spPr>
        <p:txBody>
          <a:bodyPr/>
          <a:lstStyle/>
          <a:p>
            <a:r>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8869680" y="457200"/>
            <a:ext cx="1845772" cy="365125"/>
          </a:xfrm>
        </p:spPr>
        <p:txBody>
          <a:bodyPr/>
          <a:lstStyle>
            <a:lvl1pPr algn="r">
              <a:buNone/>
              <a:defRPr/>
            </a:lvl1pPr>
          </a:lstStyle>
          <a:p>
            <a:endParaRP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10936224"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idx="14"/>
          </p:nvPr>
        </p:nvSpPr>
        <p:spPr>
          <a:xfrm>
            <a:off x="6748429" y="1789540"/>
            <a:ext cx="4512601" cy="498348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873104"/>
            <a:ext cx="4572000" cy="932688"/>
          </a:xfrm>
        </p:spPr>
        <p:txBody>
          <a:bodyPr anchor="b"/>
          <a:lstStyle>
            <a:lvl1pPr>
              <a:buNone/>
              <a:defRPr sz="3200"/>
            </a:lvl1pPr>
          </a:lstStyle>
          <a:p>
            <a:r>
              <a:t>Click to edit Master title style</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12585" y="457200"/>
            <a:ext cx="429207" cy="365125"/>
          </a:xfrm>
        </p:spPr>
        <p:txBody>
          <a:bodyPr/>
          <a:lstStyle>
            <a:lvl1pPr>
              <a:buNone/>
              <a:defRPr>
                <a:solidFill>
                  <a:schemeClr val="tx1"/>
                </a:solidFill>
              </a:defRPr>
            </a:lvl1p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72618" y="457200"/>
            <a:ext cx="2805405" cy="365125"/>
          </a:xfrm>
        </p:spPr>
        <p:txBody>
          <a:bodyPr/>
          <a:lstStyle>
            <a:lvl1pPr>
              <a:buNone/>
              <a:defRPr>
                <a:solidFill>
                  <a:schemeClr val="tx1"/>
                </a:solidFill>
              </a:defRPr>
            </a:lvl1pPr>
          </a:lstStyle>
          <a:p>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idx="14"/>
          </p:nvPr>
        </p:nvSpPr>
        <p:spPr>
          <a:xfrm>
            <a:off x="813816" y="1933808"/>
            <a:ext cx="4572000" cy="498348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a:p>
            <a:pPr lvl="3">
              <a:buNone/>
            </a:pPr>
            <a:r>
              <a:t>Fourth level</a:t>
            </a:r>
          </a:p>
        </p:txBody>
      </p:sp>
      <p:sp>
        <p:nvSpPr>
          <p:cNvPr id="3" name="Picture Placeholder 10">
            <a:extLst>
              <a:ext uri="{FF2B5EF4-FFF2-40B4-BE49-F238E27FC236}">
                <a16:creationId xmlns:a16="http://schemas.microsoft.com/office/drawing/2014/main" id="{3CD55653-C8C9-068F-CF5A-7E1436D7EFA1}"/>
              </a:ext>
            </a:extLst>
          </p:cNvPr>
          <p:cNvSpPr>
            <a:spLocks noGrp="1"/>
          </p:cNvSpPr>
          <p:nvPr>
            <p:ph type="pic" idx="13"/>
          </p:nvPr>
        </p:nvSpPr>
        <p:spPr>
          <a:xfrm>
            <a:off x="6519621" y="0"/>
            <a:ext cx="5672379" cy="6858000"/>
          </a:xfrm>
          <a:prstGeom prst="rect">
            <a:avLst/>
          </a:prstGeom>
          <a:blipFill rotWithShape="1">
            <a:blip r:embed="rId2">
              <a:alphaModFix amt="60000"/>
            </a:blip>
            <a:srcRect/>
            <a:stretch>
              <a:fillRect r="-14454"/>
            </a:stretch>
          </a:blipFill>
        </p:spPr>
        <p:txBody>
          <a:bodyPr/>
          <a:lstStyle/>
          <a:p>
            <a:r>
              <a:t>Click icon to add picture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866298" y="831603"/>
            <a:ext cx="3401568" cy="1527048"/>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0" y="0"/>
            <a:ext cx="7038109" cy="6858000"/>
          </a:xfrm>
          <a:prstGeom prst="rect">
            <a:avLst/>
          </a:prstGeom>
          <a:blipFill rotWithShape="1">
            <a:blip r:embed="rId2">
              <a:alphaModFix amt="60000"/>
            </a:blip>
            <a:srcRect/>
            <a:stretch>
              <a:fillRect r="-7758"/>
            </a:stretch>
          </a:blipFill>
        </p:spPr>
        <p:txBody>
          <a:bodyPr/>
          <a:lstStyle/>
          <a:p>
            <a:r>
              <a:t>Click icon to add picture</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idx="16"/>
          </p:nvPr>
        </p:nvSpPr>
        <p:spPr>
          <a:xfrm>
            <a:off x="8869680" y="457200"/>
            <a:ext cx="1847088" cy="365125"/>
          </a:xfrm>
        </p:spPr>
        <p:txBody>
          <a:bodyPr/>
          <a:lstStyle>
            <a:lvl1pPr algn="r">
              <a:buNone/>
              <a:defRPr/>
            </a:lvl1pPr>
          </a:lstStyle>
          <a:p>
            <a:endParaRP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idx="17"/>
          </p:nvPr>
        </p:nvSpPr>
        <p:spPr>
          <a:xfrm>
            <a:off x="10936224"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idx="14"/>
          </p:nvPr>
        </p:nvSpPr>
        <p:spPr>
          <a:xfrm>
            <a:off x="7866425" y="2379232"/>
            <a:ext cx="3401568" cy="409575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822960"/>
            <a:ext cx="3401568" cy="1527048"/>
          </a:xfrm>
        </p:spPr>
        <p:txBody>
          <a:bodyPr anchor="b">
            <a:normAutofit/>
          </a:bodyPr>
          <a:lstStyle>
            <a:lvl1pPr>
              <a:buNone/>
              <a:defRPr sz="3200"/>
            </a:lvl1pPr>
          </a:lstStyle>
          <a:p>
            <a:r>
              <a:t>Click to edit Master title style</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21269" y="457200"/>
            <a:ext cx="429207" cy="365125"/>
          </a:xfrm>
        </p:spPr>
        <p:txBody>
          <a:bodyPr/>
          <a:lstStyle>
            <a:lvl1pPr>
              <a:buNone/>
              <a:defRPr>
                <a:solidFill>
                  <a:schemeClr val="tx1"/>
                </a:solidFill>
              </a:defRPr>
            </a:lvl1p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90472" y="457200"/>
            <a:ext cx="1847088" cy="365125"/>
          </a:xfrm>
        </p:spPr>
        <p:txBody>
          <a:bodyPr/>
          <a:lstStyle>
            <a:lvl1pPr>
              <a:buNone/>
              <a:defRPr>
                <a:solidFill>
                  <a:schemeClr val="tx1"/>
                </a:solidFill>
              </a:defRPr>
            </a:lvl1pPr>
          </a:lstStyle>
          <a:p>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idx="14"/>
          </p:nvPr>
        </p:nvSpPr>
        <p:spPr>
          <a:xfrm>
            <a:off x="813816" y="2377440"/>
            <a:ext cx="3401568" cy="4095750"/>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4761780" y="0"/>
            <a:ext cx="7430219" cy="6858000"/>
          </a:xfrm>
          <a:prstGeom prst="rect">
            <a:avLst/>
          </a:prstGeom>
          <a:blipFill rotWithShape="1">
            <a:blip r:embed="rId2">
              <a:alphaModFix amt="60000"/>
            </a:blip>
            <a:srcRect/>
            <a:stretch>
              <a:fillRect/>
            </a:stretch>
          </a:blipFill>
        </p:spPr>
        <p:txBody>
          <a:bodyPr/>
          <a:lstStyle/>
          <a:p>
            <a:r>
              <a:t>Click icon to add picture</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997417" y="822516"/>
            <a:ext cx="3273552" cy="1942773"/>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0" y="0"/>
            <a:ext cx="7220197" cy="6858000"/>
          </a:xfrm>
          <a:prstGeom prst="rect">
            <a:avLst/>
          </a:prstGeom>
          <a:blipFill rotWithShape="1">
            <a:blip r:embed="rId2">
              <a:alphaModFix amt="60000"/>
            </a:blip>
            <a:srcRect/>
            <a:stretch>
              <a:fillRect l="1" r="-7773"/>
            </a:stretch>
          </a:blipFill>
        </p:spPr>
        <p:txBody>
          <a:bodyPr/>
          <a:lstStyle/>
          <a:p>
            <a:r>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idx="14"/>
          </p:nvPr>
        </p:nvSpPr>
        <p:spPr>
          <a:xfrm>
            <a:off x="7998411" y="2778536"/>
            <a:ext cx="3273552" cy="292608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7987743" y="5714645"/>
            <a:ext cx="429207" cy="365125"/>
          </a:xfrm>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8647220" y="5715000"/>
            <a:ext cx="2335165" cy="365125"/>
          </a:xfrm>
        </p:spPr>
        <p:txBody>
          <a:body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09413" y="4299577"/>
            <a:ext cx="3739896" cy="1390330"/>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1" y="0"/>
            <a:ext cx="12192000" cy="3692106"/>
          </a:xfrm>
          <a:prstGeom prst="rect">
            <a:avLst/>
          </a:prstGeom>
          <a:blipFill rotWithShape="1">
            <a:blip r:embed="rId2">
              <a:alphaModFix amt="60000"/>
            </a:blip>
            <a:srcRect/>
            <a:stretch>
              <a:fillRect t="-1" b="-25541"/>
            </a:stretch>
          </a:blipFill>
        </p:spPr>
        <p:txBody>
          <a:bodyPr/>
          <a:lstStyle/>
          <a:p>
            <a:r>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idx="14"/>
          </p:nvPr>
        </p:nvSpPr>
        <p:spPr>
          <a:xfrm>
            <a:off x="5349240" y="4299576"/>
            <a:ext cx="6400800" cy="1390330"/>
          </a:xfrm>
        </p:spPr>
        <p:txBody>
          <a:bodyPr>
            <a:noAutofit/>
          </a:bodyPr>
          <a:lstStyle>
            <a:lvl1pPr marL="0" indent="0">
              <a:buFont typeface="Arial"/>
              <a:buNone/>
              <a:defRPr sz="1800"/>
            </a:lvl1pPr>
            <a:lvl2pPr marL="228600" indent="0">
              <a:buFont typeface="Arial"/>
              <a:buNone/>
              <a:defRPr sz="1600"/>
            </a:lvl2pPr>
            <a:lvl3pPr marL="457200" indent="0">
              <a:buFont typeface="Arial"/>
              <a:buNone/>
              <a:defRPr sz="1400"/>
            </a:lvl3pPr>
            <a:lvl4pPr marL="685800" indent="0">
              <a:buFont typeface="Arial"/>
              <a:buNone/>
              <a:defRPr sz="1200"/>
            </a:lvl4pPr>
            <a:lvl5pPr marL="914400" indent="0">
              <a:buFont typeface="Arial"/>
              <a:buNone/>
              <a:defRPr sz="1100"/>
            </a:lvl5pPr>
          </a:lstStyle>
          <a:p>
            <a:pPr lvl="0">
              <a:buNone/>
            </a:pPr>
            <a:r>
              <a:t>Click to edit Master text styles</a:t>
            </a:r>
          </a:p>
          <a:p>
            <a:pPr lvl="1">
              <a:buNone/>
            </a:pPr>
            <a:r>
              <a:t>Second level</a:t>
            </a:r>
          </a:p>
          <a:p>
            <a:pPr lvl="2">
              <a:buNone/>
            </a:pPr>
            <a:r>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p:txBody>
          <a:body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3791259"/>
            <a:ext cx="2953618" cy="1892808"/>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1" y="0"/>
            <a:ext cx="12192000" cy="3141683"/>
          </a:xfrm>
          <a:prstGeom prst="rect">
            <a:avLst/>
          </a:prstGeom>
          <a:blipFill rotWithShape="1">
            <a:blip r:embed="rId2">
              <a:alphaModFix amt="60000"/>
            </a:blip>
            <a:srcRect/>
            <a:stretch>
              <a:fillRect t="2" b="-20264"/>
            </a:stretch>
          </a:blipFill>
        </p:spPr>
        <p:txBody>
          <a:bodyPr/>
          <a:lstStyle/>
          <a:p>
            <a:r>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idx="14"/>
          </p:nvPr>
        </p:nvSpPr>
        <p:spPr>
          <a:xfrm>
            <a:off x="3977640" y="3791259"/>
            <a:ext cx="7772400" cy="2240280"/>
          </a:xfrm>
        </p:spPr>
        <p:txBody>
          <a:bodyPr>
            <a:noAutofit/>
          </a:bodyPr>
          <a:lstStyle>
            <a:lvl1pPr marL="0" indent="0">
              <a:buFont typeface="Arial"/>
              <a:buNone/>
              <a:defRPr sz="1800"/>
            </a:lvl1pPr>
            <a:lvl2pPr marL="228600" indent="0">
              <a:buFont typeface="Arial"/>
              <a:buNone/>
              <a:defRPr sz="1600"/>
            </a:lvl2pPr>
            <a:lvl3pPr marL="457200" indent="0">
              <a:buFont typeface="Arial"/>
              <a:buNone/>
              <a:defRPr sz="1400"/>
            </a:lvl3pPr>
            <a:lvl4pPr marL="685800" indent="0">
              <a:buFont typeface="Arial"/>
              <a:buNone/>
              <a:defRPr sz="1200"/>
            </a:lvl4pPr>
            <a:lvl5pPr marL="914400" indent="0">
              <a:buFont typeface="Arial"/>
              <a:buNone/>
              <a:defRPr sz="1100"/>
            </a:lvl5pPr>
          </a:lstStyle>
          <a:p>
            <a:pPr lvl="0">
              <a:buNone/>
            </a:pPr>
            <a:r>
              <a:t>Click to edit Master text styles</a:t>
            </a:r>
          </a:p>
          <a:p>
            <a:pPr lvl="1">
              <a:buNone/>
            </a:pPr>
            <a:r>
              <a:t>Second level</a:t>
            </a:r>
          </a:p>
          <a:p>
            <a:pPr lvl="2">
              <a:buNone/>
            </a:pPr>
            <a:r>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223" y="833527"/>
            <a:ext cx="2953618" cy="1892808"/>
          </a:xfrm>
        </p:spPr>
        <p:txBody>
          <a:bodyPr anchor="t">
            <a:normAutofit/>
          </a:bodyPr>
          <a:lstStyle>
            <a:lvl1pPr>
              <a:buNone/>
              <a:defRPr sz="3200"/>
            </a:lvl1pPr>
          </a:lstStyle>
          <a:p>
            <a:r>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8869680" y="457200"/>
            <a:ext cx="1847088" cy="365125"/>
          </a:xfrm>
        </p:spPr>
        <p:txBody>
          <a:bodyPr/>
          <a:lstStyle>
            <a:lvl1pPr algn="r">
              <a:buNone/>
              <a:defRPr/>
            </a:lvl1pPr>
          </a:lstStyle>
          <a:p>
            <a:endParaRP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10936224" y="457200"/>
            <a:ext cx="429207" cy="365125"/>
          </a:xfrm>
        </p:spPr>
        <p:txBody>
          <a:bodyPr/>
          <a:lstStyle>
            <a:lvl1pPr algn="r">
              <a:buNone/>
              <a:defRPr/>
            </a:lvl1pPr>
          </a:lstStyle>
          <a:p>
            <a:fld id="{CC057153-B650-4DEB-B370-79DDCFDCE934}" type="slidenum">
              <a:t>‹#›</a:t>
            </a:fld>
            <a:endParaRP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idx="14"/>
          </p:nvPr>
        </p:nvSpPr>
        <p:spPr>
          <a:xfrm>
            <a:off x="3977640" y="833527"/>
            <a:ext cx="7772400" cy="2240280"/>
          </a:xfrm>
        </p:spPr>
        <p:txBody>
          <a:bodyPr>
            <a:noAutofit/>
          </a:bodyPr>
          <a:lstStyle>
            <a:lvl1pPr marL="0" indent="0">
              <a:buFont typeface="Arial"/>
              <a:buNone/>
              <a:defRPr sz="1800"/>
            </a:lvl1pPr>
            <a:lvl2pPr marL="228600" indent="0">
              <a:buFont typeface="Arial"/>
              <a:buNone/>
              <a:defRPr sz="1600"/>
            </a:lvl2pPr>
            <a:lvl3pPr marL="457200" indent="0">
              <a:buFont typeface="Arial"/>
              <a:buNone/>
              <a:defRPr sz="1400"/>
            </a:lvl3pPr>
            <a:lvl4pPr marL="685800" indent="0">
              <a:buFont typeface="Arial"/>
              <a:buNone/>
              <a:defRPr sz="1200"/>
            </a:lvl4pPr>
            <a:lvl5pPr marL="914400" indent="0">
              <a:buFont typeface="Arial"/>
              <a:buNone/>
              <a:defRPr sz="1100"/>
            </a:lvl5pPr>
          </a:lstStyle>
          <a:p>
            <a:pPr lvl="0">
              <a:buNone/>
            </a:pPr>
            <a:r>
              <a:t>Click to edit Master text styles</a:t>
            </a:r>
          </a:p>
          <a:p>
            <a:pPr lvl="1">
              <a:buNone/>
            </a:pPr>
            <a:r>
              <a:t>Second level</a:t>
            </a:r>
          </a:p>
          <a:p>
            <a:pPr lvl="2">
              <a:buNone/>
            </a:pPr>
            <a:r>
              <a:t>Third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1" y="3079730"/>
            <a:ext cx="12192000" cy="3778270"/>
          </a:xfrm>
          <a:prstGeom prst="rect">
            <a:avLst/>
          </a:prstGeom>
          <a:blipFill rotWithShape="1">
            <a:blip r:embed="rId2">
              <a:alphaModFix amt="60000"/>
            </a:blip>
            <a:srcRect/>
            <a:stretch>
              <a:fillRect/>
            </a:stretch>
          </a:blipFill>
        </p:spPr>
        <p:txBody>
          <a:bodyPr/>
          <a:lstStyle/>
          <a:p>
            <a:r>
              <a:t>Click icon to add picture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635034"/>
            <a:ext cx="10972802" cy="970463"/>
          </a:xfrm>
        </p:spPr>
        <p:txBody>
          <a:bodyPr anchor="ct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909210" y="1828800"/>
            <a:ext cx="5701655" cy="4088298"/>
          </a:xfrm>
          <a:prstGeom prst="rect">
            <a:avLst/>
          </a:prstGeom>
          <a:blipFill rotWithShape="1">
            <a:blip r:embed="rId2">
              <a:alphaModFix amt="60000"/>
            </a:blip>
            <a:srcRect/>
            <a:stretch>
              <a:fillRect/>
            </a:stretch>
          </a:blipFill>
        </p:spPr>
        <p:txBody>
          <a:bodyPr/>
          <a:lstStyle/>
          <a:p>
            <a:r>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idx="14"/>
          </p:nvPr>
        </p:nvSpPr>
        <p:spPr>
          <a:xfrm>
            <a:off x="7327395" y="1828800"/>
            <a:ext cx="4251960" cy="4428871"/>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32104" y="5943600"/>
            <a:ext cx="429207" cy="365125"/>
          </a:xfrm>
        </p:spPr>
        <p:txBody>
          <a:bodyPr/>
          <a:lstStyle>
            <a:lvl1pPr algn="l">
              <a:buNone/>
              <a:defRPr/>
            </a:lvl1p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90472" y="5943600"/>
            <a:ext cx="1845772" cy="365125"/>
          </a:xfrm>
        </p:spPr>
        <p:txBody>
          <a:bodyPr/>
          <a:lstStyle>
            <a:lvl1pPr algn="l">
              <a:buNone/>
              <a:defRPr/>
            </a:lvl1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814645"/>
            <a:ext cx="4672584" cy="1453896"/>
          </a:xfrm>
        </p:spPr>
        <p:txBody>
          <a:bodyPr>
            <a:normAutofit/>
          </a:bodyPr>
          <a:lstStyle>
            <a:lvl1pPr>
              <a:buNone/>
              <a:defRPr sz="36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904874" y="2971800"/>
            <a:ext cx="4219217" cy="2968589"/>
          </a:xfrm>
          <a:prstGeom prst="rect">
            <a:avLst/>
          </a:prstGeom>
          <a:blipFill rotWithShape="1">
            <a:blip r:embed="rId2">
              <a:alphaModFix amt="60000"/>
            </a:blip>
            <a:srcRect/>
            <a:stretch>
              <a:fillRect l="148" t="-11888" r="-148" b="-11048"/>
            </a:stretch>
          </a:blipFill>
        </p:spPr>
        <p:txBody>
          <a:bodyPr/>
          <a:lstStyle/>
          <a:p>
            <a:r>
              <a:t>Click icon to add picture</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32104" y="5943600"/>
            <a:ext cx="429207" cy="365125"/>
          </a:xfrm>
        </p:spPr>
        <p:txBody>
          <a:bodyPr/>
          <a:lstStyle>
            <a:lvl1pPr algn="l">
              <a:buNone/>
              <a:defRPr/>
            </a:lvl1p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90472" y="5943600"/>
            <a:ext cx="1845772" cy="365125"/>
          </a:xfrm>
        </p:spPr>
        <p:txBody>
          <a:bodyPr/>
          <a:lstStyle>
            <a:lvl1pPr algn="l">
              <a:buNone/>
              <a:defRPr/>
            </a:lvl1pPr>
          </a:lstStyle>
          <a:p>
            <a:endParaRP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idx="14"/>
          </p:nvPr>
        </p:nvSpPr>
        <p:spPr>
          <a:xfrm>
            <a:off x="5694950" y="838031"/>
            <a:ext cx="5585925" cy="5783263"/>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a:p>
            <a:pPr lvl="3">
              <a:buNone/>
            </a:pPr>
            <a:r>
              <a:t>Fourth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828825"/>
            <a:ext cx="3657603" cy="1453896"/>
          </a:xfrm>
        </p:spPr>
        <p:txBody>
          <a:bodyPr anchor="t">
            <a:normAutofit/>
          </a:bodyPr>
          <a:lstStyle>
            <a:lvl1pPr>
              <a:buNone/>
              <a:defRPr sz="3200"/>
            </a:lvl1pPr>
          </a:lstStyle>
          <a:p>
            <a:r>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idx="13"/>
          </p:nvPr>
        </p:nvSpPr>
        <p:spPr>
          <a:xfrm>
            <a:off x="953473" y="2662694"/>
            <a:ext cx="2826675" cy="3273309"/>
          </a:xfrm>
          <a:prstGeom prst="rect">
            <a:avLst/>
          </a:prstGeom>
          <a:blipFill rotWithShape="1">
            <a:blip r:embed="rId2">
              <a:alphaModFix amt="60000"/>
            </a:blip>
            <a:srcRect/>
            <a:stretch>
              <a:fillRect/>
            </a:stretch>
          </a:blipFill>
        </p:spPr>
        <p:txBody>
          <a:bodyPr/>
          <a:lstStyle>
            <a:lvl1pPr marL="0" indent="0">
              <a:buNone/>
              <a:defRPr/>
            </a:lvl1pPr>
          </a:lstStyle>
          <a:p>
            <a:r>
              <a:t>Click icon to add picture</a:t>
            </a:r>
          </a:p>
        </p:txBody>
      </p:sp>
      <p:sp>
        <p:nvSpPr>
          <p:cNvPr id="4" name="Slide Number Placeholder 3">
            <a:extLst>
              <a:ext uri="{FF2B5EF4-FFF2-40B4-BE49-F238E27FC236}">
                <a16:creationId xmlns:a16="http://schemas.microsoft.com/office/drawing/2014/main" id="{47484806-6EE6-E9E7-C756-577E511C944C}"/>
              </a:ext>
            </a:extLst>
          </p:cNvPr>
          <p:cNvSpPr>
            <a:spLocks noGrp="1"/>
          </p:cNvSpPr>
          <p:nvPr>
            <p:ph type="sldNum" idx="16"/>
          </p:nvPr>
        </p:nvSpPr>
        <p:spPr>
          <a:xfrm>
            <a:off x="830476" y="5943600"/>
            <a:ext cx="429207" cy="365125"/>
          </a:xfrm>
        </p:spPr>
        <p:txBody>
          <a:bodyPr/>
          <a:lstStyle/>
          <a:p>
            <a:fld id="{CC057153-B650-4DEB-B370-79DDCFDCE934}" type="slidenum">
              <a:t>‹#›</a:t>
            </a:fld>
            <a:endParaRPr/>
          </a:p>
        </p:txBody>
      </p:sp>
      <p:sp>
        <p:nvSpPr>
          <p:cNvPr id="3" name="Footer Placeholder 2">
            <a:extLst>
              <a:ext uri="{FF2B5EF4-FFF2-40B4-BE49-F238E27FC236}">
                <a16:creationId xmlns:a16="http://schemas.microsoft.com/office/drawing/2014/main" id="{E85E95BE-BAAA-0962-1F37-8E80B5075B4D}"/>
              </a:ext>
            </a:extLst>
          </p:cNvPr>
          <p:cNvSpPr>
            <a:spLocks noGrp="1"/>
          </p:cNvSpPr>
          <p:nvPr>
            <p:ph type="ftr" idx="15"/>
          </p:nvPr>
        </p:nvSpPr>
        <p:spPr>
          <a:xfrm>
            <a:off x="1490553" y="5943600"/>
            <a:ext cx="1845772" cy="365125"/>
          </a:xfrm>
        </p:spPr>
        <p:txBody>
          <a:bodyPr/>
          <a:lstStyle/>
          <a:p>
            <a:endParaRP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idx="14"/>
          </p:nvPr>
        </p:nvSpPr>
        <p:spPr>
          <a:xfrm>
            <a:off x="4708493" y="840587"/>
            <a:ext cx="6561138" cy="6035040"/>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7624688" y="4318002"/>
            <a:ext cx="3741303" cy="1727191"/>
          </a:xfrm>
        </p:spPr>
        <p:txBody>
          <a:bodyPr anchor="b">
            <a:normAutofit/>
          </a:bodyPr>
          <a:lstStyle>
            <a:lvl1pPr>
              <a:lnSpc>
                <a:spcPct val="110000"/>
              </a:lnSpc>
              <a:buNone/>
              <a:defRPr sz="2000" b="0" i="0" cap="none" spc="0" baseline="0">
                <a:solidFill>
                  <a:schemeClr val="tx1"/>
                </a:solidFill>
                <a:latin typeface="+mn-lt"/>
                <a:ea typeface="+mn-lt"/>
                <a:cs typeface="+mn-lt"/>
              </a:defRPr>
            </a:lvl1pPr>
          </a:lstStyle>
          <a:p>
            <a:r>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idx="13" hasCustomPrompt="1"/>
          </p:nvPr>
        </p:nvSpPr>
        <p:spPr>
          <a:xfrm>
            <a:off x="777240" y="603503"/>
            <a:ext cx="10535513" cy="4334256"/>
          </a:xfrm>
        </p:spPr>
        <p:txBody>
          <a:bodyPr anchor="b">
            <a:normAutofit/>
          </a:bodyPr>
          <a:lstStyle>
            <a:lvl1pPr marL="0" indent="0">
              <a:lnSpc>
                <a:spcPct val="90000"/>
              </a:lnSpc>
              <a:spcBef>
                <a:spcPts val="0"/>
              </a:spcBef>
              <a:buNone/>
              <a:defRPr sz="17500" b="1">
                <a:solidFill>
                  <a:schemeClr val="tx1"/>
                </a:solidFill>
                <a:latin typeface="+mj-lt"/>
                <a:ea typeface="+mj-lt"/>
                <a:cs typeface="+mj-lt"/>
              </a:defRPr>
            </a:lvl1pPr>
          </a:lstStyle>
          <a:p>
            <a:pPr lvl="0">
              <a:buNone/>
            </a:pPr>
            <a:r>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idx="12"/>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idx="11"/>
          </p:nvPr>
        </p:nvSpPr>
        <p:spPr/>
        <p:txBody>
          <a:bodyPr/>
          <a:lstStyle/>
          <a:p>
            <a:endParaRPr/>
          </a:p>
        </p:txBody>
      </p:sp>
      <p:pic>
        <p:nvPicPr>
          <p:cNvPr id="3" name="Graphic 2">
            <a:extLst>
              <a:ext uri="{FF2B5EF4-FFF2-40B4-BE49-F238E27FC236}">
                <a16:creationId xmlns:a16="http://schemas.microsoft.com/office/drawing/2014/main" id="{A457D2D5-959B-4360-BD59-85FFCE06452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77710" y="676656"/>
            <a:ext cx="36576" cy="521208"/>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F374B6D-F0FC-4605-BC97-5B3B5D00BC4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77710" y="676656"/>
            <a:ext cx="36576" cy="521208"/>
          </a:xfrm>
          <a:prstGeom prst="rect">
            <a:avLst/>
          </a:prstGeom>
        </p:spPr>
      </p:pic>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3733074" y="4520514"/>
            <a:ext cx="7525512" cy="1545336"/>
          </a:xfrm>
        </p:spPr>
        <p:txBody>
          <a:bodyPr anchor="b">
            <a:normAutofit/>
          </a:bodyPr>
          <a:lstStyle>
            <a:lvl1pPr algn="r">
              <a:lnSpc>
                <a:spcPct val="110000"/>
              </a:lnSpc>
              <a:buNone/>
              <a:defRPr sz="2000" b="0" i="0" cap="none" spc="0" baseline="0">
                <a:solidFill>
                  <a:schemeClr val="tx1"/>
                </a:solidFill>
                <a:latin typeface="+mn-lt"/>
                <a:ea typeface="+mn-lt"/>
                <a:cs typeface="+mn-lt"/>
              </a:defRPr>
            </a:lvl1pPr>
          </a:lstStyle>
          <a:p>
            <a:r>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idx="13" hasCustomPrompt="1"/>
          </p:nvPr>
        </p:nvSpPr>
        <p:spPr>
          <a:xfrm>
            <a:off x="777240" y="912730"/>
            <a:ext cx="10543032" cy="4206240"/>
          </a:xfrm>
        </p:spPr>
        <p:txBody>
          <a:bodyPr anchor="b">
            <a:normAutofit/>
          </a:bodyPr>
          <a:lstStyle>
            <a:lvl1pPr marL="0" indent="0" algn="l">
              <a:lnSpc>
                <a:spcPct val="90000"/>
              </a:lnSpc>
              <a:buNone/>
              <a:defRPr sz="17500" b="1">
                <a:solidFill>
                  <a:schemeClr val="tx1"/>
                </a:solidFill>
                <a:latin typeface="+mj-lt"/>
                <a:ea typeface="+mj-lt"/>
                <a:cs typeface="+mj-lt"/>
              </a:defRPr>
            </a:lvl1pPr>
          </a:lstStyle>
          <a:p>
            <a:pPr lvl="0">
              <a:buNone/>
            </a:pPr>
            <a:r>
              <a:t>##%</a:t>
            </a:r>
          </a:p>
        </p:txBody>
      </p:sp>
      <p:sp>
        <p:nvSpPr>
          <p:cNvPr id="5" name="Slide Number Placeholder 4">
            <a:extLst>
              <a:ext uri="{FF2B5EF4-FFF2-40B4-BE49-F238E27FC236}">
                <a16:creationId xmlns:a16="http://schemas.microsoft.com/office/drawing/2014/main" id="{F593D60A-2641-9137-7CFC-67D963578820}"/>
              </a:ext>
            </a:extLst>
          </p:cNvPr>
          <p:cNvSpPr>
            <a:spLocks noGrp="1"/>
          </p:cNvSpPr>
          <p:nvPr>
            <p:ph type="sldNum" idx="15"/>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7F79D38F-DE10-E2BB-5C22-9A8C0781F150}"/>
              </a:ext>
            </a:extLst>
          </p:cNvPr>
          <p:cNvSpPr>
            <a:spLocks noGrp="1"/>
          </p:cNvSpPr>
          <p:nvPr>
            <p:ph type="ftr" idx="14"/>
          </p:nvPr>
        </p:nvSpPr>
        <p:spPr/>
        <p:txBody>
          <a:body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889898" y="1318437"/>
            <a:ext cx="4368688" cy="4747413"/>
          </a:xfrm>
        </p:spPr>
        <p:txBody>
          <a:bodyPr anchor="b">
            <a:normAutofit/>
          </a:bodyPr>
          <a:lstStyle>
            <a:lvl1pPr algn="r">
              <a:lnSpc>
                <a:spcPct val="110000"/>
              </a:lnSpc>
              <a:buNone/>
              <a:defRPr sz="2000" b="0" i="0" cap="none" spc="0" baseline="0">
                <a:solidFill>
                  <a:schemeClr val="tx1"/>
                </a:solidFill>
                <a:latin typeface="+mn-lt"/>
                <a:ea typeface="+mn-lt"/>
                <a:cs typeface="+mn-lt"/>
              </a:defRPr>
            </a:lvl1pPr>
          </a:lstStyle>
          <a:p>
            <a:r>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idx="13" hasCustomPrompt="1"/>
          </p:nvPr>
        </p:nvSpPr>
        <p:spPr>
          <a:xfrm>
            <a:off x="777240" y="1318437"/>
            <a:ext cx="5318760" cy="5335420"/>
          </a:xfrm>
        </p:spPr>
        <p:txBody>
          <a:bodyPr anchor="b">
            <a:normAutofit/>
          </a:bodyPr>
          <a:lstStyle>
            <a:lvl1pPr marL="0" indent="0" algn="l">
              <a:lnSpc>
                <a:spcPct val="90000"/>
              </a:lnSpc>
              <a:buNone/>
              <a:defRPr sz="17500" b="1">
                <a:solidFill>
                  <a:schemeClr val="tx1"/>
                </a:solidFill>
                <a:latin typeface="+mj-lt"/>
                <a:ea typeface="+mj-lt"/>
                <a:cs typeface="+mj-lt"/>
              </a:defRPr>
            </a:lvl1pPr>
          </a:lstStyle>
          <a:p>
            <a:pPr lvl="0">
              <a:buNone/>
            </a:pPr>
            <a:r>
              <a:t>##%</a:t>
            </a:r>
          </a:p>
        </p:txBody>
      </p:sp>
      <p:pic>
        <p:nvPicPr>
          <p:cNvPr id="3" name="Graphic 2">
            <a:extLst>
              <a:ext uri="{FF2B5EF4-FFF2-40B4-BE49-F238E27FC236}">
                <a16:creationId xmlns:a16="http://schemas.microsoft.com/office/drawing/2014/main" id="{E43219DC-7942-45D3-9CAB-DF9FE017347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177710" y="676656"/>
            <a:ext cx="36576" cy="521208"/>
          </a:xfrm>
          <a:prstGeom prst="rect">
            <a:avLst/>
          </a:prstGeom>
        </p:spPr>
      </p:pic>
      <p:sp>
        <p:nvSpPr>
          <p:cNvPr id="4" name="Footer Placeholder 3">
            <a:extLst>
              <a:ext uri="{FF2B5EF4-FFF2-40B4-BE49-F238E27FC236}">
                <a16:creationId xmlns:a16="http://schemas.microsoft.com/office/drawing/2014/main" id="{67F2F7EA-5D69-7C1B-CCA8-B001A58AE38D}"/>
              </a:ext>
            </a:extLst>
          </p:cNvPr>
          <p:cNvSpPr>
            <a:spLocks noGrp="1"/>
          </p:cNvSpPr>
          <p:nvPr>
            <p:ph type="ftr" idx="14"/>
          </p:nvPr>
        </p:nvSpPr>
        <p:spPr>
          <a:xfrm>
            <a:off x="8869680" y="722163"/>
            <a:ext cx="1845772" cy="365125"/>
          </a:xfrm>
        </p:spPr>
        <p:txBody>
          <a:bodyPr/>
          <a:lstStyle>
            <a:lvl1pPr algn="r">
              <a:buNone/>
              <a:defRPr/>
            </a:lvl1pPr>
          </a:lstStyle>
          <a:p>
            <a:endParaRPr/>
          </a:p>
        </p:txBody>
      </p:sp>
      <p:sp>
        <p:nvSpPr>
          <p:cNvPr id="5" name="Slide Number Placeholder 4">
            <a:extLst>
              <a:ext uri="{FF2B5EF4-FFF2-40B4-BE49-F238E27FC236}">
                <a16:creationId xmlns:a16="http://schemas.microsoft.com/office/drawing/2014/main" id="{3B75CC0F-ADA3-ABFA-0894-792752304D3D}"/>
              </a:ext>
            </a:extLst>
          </p:cNvPr>
          <p:cNvSpPr>
            <a:spLocks noGrp="1"/>
          </p:cNvSpPr>
          <p:nvPr>
            <p:ph type="sldNum" idx="15"/>
          </p:nvPr>
        </p:nvSpPr>
        <p:spPr>
          <a:xfrm>
            <a:off x="10936224" y="722163"/>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4712FD6-DCEF-4B61-B31F-387D1608C0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6077712" y="5660464"/>
            <a:ext cx="36576" cy="521208"/>
          </a:xfrm>
          <a:prstGeom prst="rect">
            <a:avLst/>
          </a:prstGeom>
        </p:spPr>
      </p:pic>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buNone/>
              <a:defRPr sz="2000" b="0" i="0" cap="none" spc="0" baseline="0">
                <a:solidFill>
                  <a:schemeClr val="tx1"/>
                </a:solidFill>
                <a:latin typeface="+mn-lt"/>
                <a:ea typeface="+mn-lt"/>
                <a:cs typeface="+mn-lt"/>
              </a:defRPr>
            </a:lvl1pPr>
          </a:lstStyle>
          <a:p>
            <a:r>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idx="13" hasCustomPrompt="1"/>
          </p:nvPr>
        </p:nvSpPr>
        <p:spPr>
          <a:xfrm>
            <a:off x="824484" y="558436"/>
            <a:ext cx="10543032" cy="4206240"/>
          </a:xfrm>
        </p:spPr>
        <p:txBody>
          <a:bodyPr anchor="b">
            <a:normAutofit/>
          </a:bodyPr>
          <a:lstStyle>
            <a:lvl1pPr marL="0" indent="0" algn="ctr">
              <a:lnSpc>
                <a:spcPct val="90000"/>
              </a:lnSpc>
              <a:buNone/>
              <a:defRPr sz="23200" b="1">
                <a:solidFill>
                  <a:schemeClr val="tx1"/>
                </a:solidFill>
                <a:latin typeface="+mj-lt"/>
                <a:ea typeface="+mj-lt"/>
                <a:cs typeface="+mj-lt"/>
              </a:defRPr>
            </a:lvl1pPr>
          </a:lstStyle>
          <a:p>
            <a:pPr lvl="0">
              <a:buNone/>
            </a:pPr>
            <a:r>
              <a:t>##%</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t>Click to edit Master title style</a:t>
            </a:r>
          </a:p>
        </p:txBody>
      </p:sp>
      <p:pic>
        <p:nvPicPr>
          <p:cNvPr id="3" name="Graphic 2">
            <a:extLst>
              <a:ext uri="{FF2B5EF4-FFF2-40B4-BE49-F238E27FC236}">
                <a16:creationId xmlns:a16="http://schemas.microsoft.com/office/drawing/2014/main" id="{DC7BC4B0-5B8D-4FFF-9B76-17B516843AA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6077712" y="5660464"/>
            <a:ext cx="36576" cy="521208"/>
          </a:xfrm>
          <a:prstGeom prst="rect">
            <a:avLst/>
          </a:prstGeom>
        </p:spPr>
      </p:pic>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1962912" y="626364"/>
            <a:ext cx="8266176" cy="5605272"/>
          </a:xfrm>
        </p:spPr>
        <p:txBody>
          <a:bodyPr anchor="ctr">
            <a:noAutofit/>
          </a:bodyPr>
          <a:lstStyle>
            <a:lvl1pPr marL="0" indent="0" algn="ctr">
              <a:lnSpc>
                <a:spcPct val="100000"/>
              </a:lnSpc>
              <a:buNone/>
              <a:defRPr sz="4000" b="1" i="0" cap="all" spc="50" baseline="0">
                <a:latin typeface="+mj-lt"/>
                <a:ea typeface="+mj-lt"/>
                <a:cs typeface="+mj-lt"/>
              </a:defRPr>
            </a:lvl1pPr>
            <a:lvl2pPr marL="228600" indent="0" algn="ctr">
              <a:lnSpc>
                <a:spcPct val="100000"/>
              </a:lnSpc>
              <a:buNone/>
              <a:defRPr sz="3600" b="1" i="0" cap="all" spc="50" baseline="0">
                <a:latin typeface="+mj-lt"/>
                <a:ea typeface="+mj-lt"/>
                <a:cs typeface="+mj-lt"/>
              </a:defRPr>
            </a:lvl2pPr>
            <a:lvl3pPr marL="457200" indent="0" algn="ctr">
              <a:lnSpc>
                <a:spcPct val="100000"/>
              </a:lnSpc>
              <a:buNone/>
              <a:defRPr sz="3200" b="1" i="0" cap="all" spc="50" baseline="0">
                <a:latin typeface="+mj-lt"/>
                <a:ea typeface="+mj-lt"/>
                <a:cs typeface="+mj-lt"/>
              </a:defRPr>
            </a:lvl3pPr>
            <a:lvl4pPr marL="685800" indent="0" algn="ctr">
              <a:lnSpc>
                <a:spcPct val="100000"/>
              </a:lnSpc>
              <a:buNone/>
              <a:defRPr sz="2800" b="1" i="0" cap="all" spc="50" baseline="0">
                <a:latin typeface="+mj-lt"/>
                <a:ea typeface="+mj-lt"/>
                <a:cs typeface="+mj-lt"/>
              </a:defRPr>
            </a:lvl4pPr>
            <a:lvl5pPr marL="914400" indent="0" algn="ctr">
              <a:lnSpc>
                <a:spcPct val="100000"/>
              </a:lnSpc>
              <a:buNone/>
              <a:defRPr sz="2400" b="1" i="0" cap="all" spc="50" baseline="0">
                <a:latin typeface="+mj-lt"/>
                <a:ea typeface="+mj-lt"/>
                <a:cs typeface="+mj-lt"/>
              </a:defRPr>
            </a:lvl5pPr>
          </a:lstStyle>
          <a:p>
            <a:pPr lvl="0">
              <a:buNone/>
            </a:pPr>
            <a:r>
              <a:t>Click to add Statement</a:t>
            </a:r>
          </a:p>
          <a:p>
            <a:pPr lvl="1">
              <a:buNone/>
            </a:pPr>
            <a:r>
              <a:t>Second level</a:t>
            </a:r>
          </a:p>
          <a:p>
            <a:pPr lvl="2">
              <a:buNone/>
            </a:pPr>
            <a:r>
              <a:t>Third level</a:t>
            </a:r>
          </a:p>
          <a:p>
            <a:pPr lvl="3">
              <a:buNone/>
            </a:pPr>
            <a:r>
              <a:t>Fourth level</a:t>
            </a:r>
          </a:p>
          <a:p>
            <a:pPr lvl="4">
              <a:buNone/>
            </a:pPr>
            <a:r>
              <a:t>Fifth level</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91BACC4-E8E4-4D82-8D9C-334CC60F07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8148" y="921438"/>
            <a:ext cx="36576" cy="521208"/>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813816" y="1996848"/>
            <a:ext cx="8266176" cy="4142232"/>
          </a:xfrm>
        </p:spPr>
        <p:txBody>
          <a:bodyPr anchor="b">
            <a:noAutofit/>
          </a:bodyPr>
          <a:lstStyle>
            <a:lvl1pPr marL="0" indent="0">
              <a:lnSpc>
                <a:spcPct val="100000"/>
              </a:lnSpc>
              <a:buNone/>
              <a:defRPr sz="4000" b="1" i="0" cap="all" spc="50" baseline="0">
                <a:latin typeface="+mj-lt"/>
                <a:ea typeface="+mj-lt"/>
                <a:cs typeface="+mj-lt"/>
              </a:defRPr>
            </a:lvl1pPr>
            <a:lvl2pPr marL="228600" indent="0">
              <a:lnSpc>
                <a:spcPct val="100000"/>
              </a:lnSpc>
              <a:buNone/>
              <a:defRPr sz="3200" b="1" i="0" cap="all" spc="50" baseline="0">
                <a:latin typeface="+mj-lt"/>
                <a:ea typeface="+mj-lt"/>
                <a:cs typeface="+mj-lt"/>
              </a:defRPr>
            </a:lvl2pPr>
            <a:lvl3pPr marL="457200" indent="0">
              <a:lnSpc>
                <a:spcPct val="100000"/>
              </a:lnSpc>
              <a:buNone/>
              <a:defRPr sz="2800" b="1" i="0" cap="all" spc="50" baseline="0">
                <a:latin typeface="+mj-lt"/>
                <a:ea typeface="+mj-lt"/>
                <a:cs typeface="+mj-lt"/>
              </a:defRPr>
            </a:lvl3pPr>
            <a:lvl4pPr marL="685800" indent="0">
              <a:lnSpc>
                <a:spcPct val="100000"/>
              </a:lnSpc>
              <a:buNone/>
              <a:defRPr sz="2400" b="1" i="0" cap="all" spc="50" baseline="0">
                <a:latin typeface="+mj-lt"/>
                <a:ea typeface="+mj-lt"/>
                <a:cs typeface="+mj-lt"/>
              </a:defRPr>
            </a:lvl4pPr>
            <a:lvl5pPr marL="914400" indent="0">
              <a:lnSpc>
                <a:spcPct val="100000"/>
              </a:lnSpc>
              <a:buNone/>
              <a:defRPr sz="2000" b="1" i="0" cap="all" spc="50" baseline="0">
                <a:latin typeface="+mj-lt"/>
                <a:ea typeface="+mj-lt"/>
                <a:cs typeface="+mj-lt"/>
              </a:defRPr>
            </a:lvl5pPr>
          </a:lstStyle>
          <a:p>
            <a:pPr lvl="0">
              <a:buNone/>
            </a:pPr>
            <a:r>
              <a:t>Click to add Statement</a:t>
            </a:r>
          </a:p>
          <a:p>
            <a:pPr lvl="1">
              <a:buNone/>
            </a:pPr>
            <a:r>
              <a:t>Second level</a:t>
            </a:r>
          </a:p>
          <a:p>
            <a:pPr lvl="2">
              <a:buNone/>
            </a:pPr>
            <a:r>
              <a:t>Third level</a:t>
            </a:r>
          </a:p>
          <a:p>
            <a:pPr lvl="3">
              <a:buNone/>
            </a:pPr>
            <a:r>
              <a:t>Fourth level</a:t>
            </a:r>
          </a:p>
          <a:p>
            <a:pPr lvl="4">
              <a:buNone/>
            </a:pPr>
            <a:r>
              <a:t>Fifth level</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824681" y="760672"/>
            <a:ext cx="8266176" cy="5605272"/>
          </a:xfrm>
        </p:spPr>
        <p:txBody>
          <a:bodyPr anchor="t">
            <a:noAutofit/>
          </a:bodyPr>
          <a:lstStyle>
            <a:lvl1pPr marL="0" indent="0">
              <a:lnSpc>
                <a:spcPct val="100000"/>
              </a:lnSpc>
              <a:buNone/>
              <a:defRPr sz="4000" b="1" i="0" cap="all" spc="50" baseline="0">
                <a:latin typeface="+mj-lt"/>
                <a:ea typeface="+mj-lt"/>
                <a:cs typeface="+mj-lt"/>
              </a:defRPr>
            </a:lvl1pPr>
            <a:lvl2pPr marL="228600" indent="0">
              <a:lnSpc>
                <a:spcPct val="100000"/>
              </a:lnSpc>
              <a:buNone/>
              <a:defRPr sz="3200" b="1" i="0" cap="all" spc="50" baseline="0">
                <a:latin typeface="+mj-lt"/>
                <a:ea typeface="+mj-lt"/>
                <a:cs typeface="+mj-lt"/>
              </a:defRPr>
            </a:lvl2pPr>
            <a:lvl3pPr marL="457200" indent="0">
              <a:lnSpc>
                <a:spcPct val="100000"/>
              </a:lnSpc>
              <a:buNone/>
              <a:defRPr sz="2800" b="1" i="0" cap="all" spc="50" baseline="0">
                <a:latin typeface="+mj-lt"/>
                <a:ea typeface="+mj-lt"/>
                <a:cs typeface="+mj-lt"/>
              </a:defRPr>
            </a:lvl3pPr>
            <a:lvl4pPr marL="685800" indent="0">
              <a:lnSpc>
                <a:spcPct val="100000"/>
              </a:lnSpc>
              <a:buNone/>
              <a:defRPr sz="2400" b="1" i="0" cap="all" spc="50" baseline="0">
                <a:latin typeface="+mj-lt"/>
                <a:ea typeface="+mj-lt"/>
                <a:cs typeface="+mj-lt"/>
              </a:defRPr>
            </a:lvl4pPr>
            <a:lvl5pPr marL="914400" indent="0">
              <a:lnSpc>
                <a:spcPct val="100000"/>
              </a:lnSpc>
              <a:buNone/>
              <a:defRPr sz="2000" b="1" i="0" cap="all" spc="50" baseline="0">
                <a:latin typeface="+mj-lt"/>
                <a:ea typeface="+mj-lt"/>
                <a:cs typeface="+mj-lt"/>
              </a:defRPr>
            </a:lvl5pPr>
          </a:lstStyle>
          <a:p>
            <a:pPr lvl="0">
              <a:buNone/>
            </a:pPr>
            <a:r>
              <a:t>Click to add Statement</a:t>
            </a:r>
          </a:p>
          <a:p>
            <a:pPr lvl="1">
              <a:buNone/>
            </a:pPr>
            <a:r>
              <a:t>Second level</a:t>
            </a:r>
          </a:p>
          <a:p>
            <a:pPr lvl="2">
              <a:buNone/>
            </a:pPr>
            <a:r>
              <a:t>Third level</a:t>
            </a:r>
          </a:p>
          <a:p>
            <a:pPr lvl="3">
              <a:buNone/>
            </a:pPr>
            <a:r>
              <a:t>Fourth level</a:t>
            </a:r>
          </a:p>
          <a:p>
            <a:pPr lvl="4">
              <a:buNone/>
            </a:pPr>
            <a:r>
              <a:t>Fifth level</a:t>
            </a:r>
          </a:p>
        </p:txBody>
      </p:sp>
      <p:pic>
        <p:nvPicPr>
          <p:cNvPr id="3" name="Graphic 2">
            <a:extLst>
              <a:ext uri="{FF2B5EF4-FFF2-40B4-BE49-F238E27FC236}">
                <a16:creationId xmlns:a16="http://schemas.microsoft.com/office/drawing/2014/main" id="{F0E89B0A-E314-43EA-B7F6-81B4834213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0986884" y="676656"/>
            <a:ext cx="36576" cy="521208"/>
          </a:xfrm>
          <a:prstGeom prst="rect">
            <a:avLst/>
          </a:prstGeom>
        </p:spPr>
      </p:pic>
      <p:sp>
        <p:nvSpPr>
          <p:cNvPr id="4" name="Footer Placeholder 3">
            <a:extLst>
              <a:ext uri="{FF2B5EF4-FFF2-40B4-BE49-F238E27FC236}">
                <a16:creationId xmlns:a16="http://schemas.microsoft.com/office/drawing/2014/main" id="{74F9D7C9-2DBC-E12A-4A0F-59AD76DB1119}"/>
              </a:ext>
            </a:extLst>
          </p:cNvPr>
          <p:cNvSpPr>
            <a:spLocks noGrp="1"/>
          </p:cNvSpPr>
          <p:nvPr>
            <p:ph type="ftr" idx="14"/>
          </p:nvPr>
        </p:nvSpPr>
        <p:spPr>
          <a:xfrm>
            <a:off x="8869680" y="5717127"/>
            <a:ext cx="1845772" cy="365125"/>
          </a:xfrm>
        </p:spPr>
        <p:txBody>
          <a:bodyPr/>
          <a:lstStyle>
            <a:lvl1pPr algn="r">
              <a:buNone/>
              <a:defRPr/>
            </a:lvl1pPr>
          </a:lstStyle>
          <a:p>
            <a:endParaRPr/>
          </a:p>
        </p:txBody>
      </p:sp>
      <p:sp>
        <p:nvSpPr>
          <p:cNvPr id="5" name="Slide Number Placeholder 4">
            <a:extLst>
              <a:ext uri="{FF2B5EF4-FFF2-40B4-BE49-F238E27FC236}">
                <a16:creationId xmlns:a16="http://schemas.microsoft.com/office/drawing/2014/main" id="{03A58948-847F-22CD-2AA2-CF3475976FFB}"/>
              </a:ext>
            </a:extLst>
          </p:cNvPr>
          <p:cNvSpPr>
            <a:spLocks noGrp="1"/>
          </p:cNvSpPr>
          <p:nvPr>
            <p:ph type="sldNum" idx="15"/>
          </p:nvPr>
        </p:nvSpPr>
        <p:spPr>
          <a:xfrm>
            <a:off x="10936224" y="5714645"/>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812600" y="5601041"/>
            <a:ext cx="8229600" cy="466344"/>
          </a:xfrm>
        </p:spPr>
        <p:txBody>
          <a:bodyPr anchor="ctr">
            <a:normAutofit/>
          </a:bodyPr>
          <a:lstStyle>
            <a:lvl1pPr>
              <a:lnSpc>
                <a:spcPct val="120000"/>
              </a:lnSpc>
              <a:buNone/>
              <a:defRPr sz="2000" b="0" i="0" cap="none" baseline="0">
                <a:solidFill>
                  <a:schemeClr val="tx1"/>
                </a:solidFill>
                <a:latin typeface="+mn-lt"/>
                <a:ea typeface="+mn-lt"/>
                <a:cs typeface="+mn-lt"/>
              </a:defRPr>
            </a:lvl1pPr>
          </a:lstStyle>
          <a:p>
            <a:r>
              <a:t>Quote Author</a:t>
            </a:r>
          </a:p>
        </p:txBody>
      </p:sp>
      <p:pic>
        <p:nvPicPr>
          <p:cNvPr id="3" name="Graphic 2">
            <a:extLst>
              <a:ext uri="{FF2B5EF4-FFF2-40B4-BE49-F238E27FC236}">
                <a16:creationId xmlns:a16="http://schemas.microsoft.com/office/drawing/2014/main" id="{DE7FF66E-A307-4292-B893-806F5404F4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10983213" y="5660464"/>
            <a:ext cx="36576" cy="521208"/>
          </a:xfrm>
          <a:prstGeom prst="rect">
            <a:avLst/>
          </a:prstGeom>
        </p:spPr>
      </p:pic>
      <p:sp>
        <p:nvSpPr>
          <p:cNvPr id="7" name="Content Placeholder 6">
            <a:extLst>
              <a:ext uri="{FF2B5EF4-FFF2-40B4-BE49-F238E27FC236}">
                <a16:creationId xmlns:a16="http://schemas.microsoft.com/office/drawing/2014/main" id="{A14BE2EA-8E1E-E2DA-5CCF-46908B013BF2}"/>
              </a:ext>
            </a:extLst>
          </p:cNvPr>
          <p:cNvSpPr>
            <a:spLocks noGrp="1"/>
          </p:cNvSpPr>
          <p:nvPr>
            <p:ph idx="13" hasCustomPrompt="1"/>
          </p:nvPr>
        </p:nvSpPr>
        <p:spPr>
          <a:xfrm>
            <a:off x="792280" y="776028"/>
            <a:ext cx="8229600" cy="4572000"/>
          </a:xfrm>
        </p:spPr>
        <p:txBody>
          <a:bodyPr anchor="t">
            <a:normAutofit/>
          </a:bodyPr>
          <a:lstStyle>
            <a:lvl1pPr marL="164592" indent="-164592">
              <a:lnSpc>
                <a:spcPct val="100000"/>
              </a:lnSpc>
              <a:spcBef>
                <a:spcPts val="0"/>
              </a:spcBef>
              <a:buNone/>
              <a:defRPr sz="4000" b="1" cap="all" spc="50" baseline="0">
                <a:latin typeface="+mj-lt"/>
                <a:ea typeface="+mj-lt"/>
                <a:cs typeface="+mj-lt"/>
              </a:defRPr>
            </a:lvl1pPr>
          </a:lstStyle>
          <a:p>
            <a:pPr lvl="0">
              <a:buNone/>
            </a:pPr>
            <a:r>
              <a:t>Click to add Quote</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802977"/>
            <a:ext cx="9043416" cy="466344"/>
          </a:xfrm>
        </p:spPr>
        <p:txBody>
          <a:bodyPr anchor="ctr">
            <a:normAutofit/>
          </a:bodyPr>
          <a:lstStyle>
            <a:lvl1pPr>
              <a:lnSpc>
                <a:spcPct val="120000"/>
              </a:lnSpc>
              <a:buNone/>
              <a:defRPr sz="2000" b="0" i="0" cap="none" spc="0" baseline="0">
                <a:solidFill>
                  <a:schemeClr val="tx1"/>
                </a:solidFill>
                <a:latin typeface="+mn-lt"/>
                <a:ea typeface="+mn-lt"/>
                <a:cs typeface="+mn-lt"/>
              </a:defRPr>
            </a:lvl1pPr>
          </a:lstStyle>
          <a:p>
            <a:r>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idx="13" hasCustomPrompt="1"/>
          </p:nvPr>
        </p:nvSpPr>
        <p:spPr>
          <a:xfrm>
            <a:off x="1499616" y="1344168"/>
            <a:ext cx="9198864" cy="3291840"/>
          </a:xfrm>
        </p:spPr>
        <p:txBody>
          <a:bodyPr anchor="ctr">
            <a:normAutofit/>
          </a:bodyPr>
          <a:lstStyle>
            <a:lvl1pPr marL="164592" indent="-164592">
              <a:lnSpc>
                <a:spcPct val="100000"/>
              </a:lnSpc>
              <a:spcBef>
                <a:spcPts val="0"/>
              </a:spcBef>
              <a:buNone/>
              <a:defRPr sz="4000" b="1" i="0" cap="all" spc="50" baseline="0">
                <a:latin typeface="+mj-lt"/>
                <a:ea typeface="+mj-lt"/>
                <a:cs typeface="+mj-lt"/>
              </a:defRPr>
            </a:lvl1pPr>
          </a:lstStyle>
          <a:p>
            <a:pPr lvl="0">
              <a:buNone/>
            </a:pPr>
            <a:r>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idx="12"/>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idx="11"/>
          </p:nvPr>
        </p:nvSpPr>
        <p:spPr/>
        <p:txBody>
          <a:body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885444" y="4572000"/>
            <a:ext cx="8805672" cy="466344"/>
          </a:xfrm>
        </p:spPr>
        <p:txBody>
          <a:bodyPr anchor="ctr">
            <a:normAutofit/>
          </a:bodyPr>
          <a:lstStyle>
            <a:lvl1pPr>
              <a:lnSpc>
                <a:spcPct val="120000"/>
              </a:lnSpc>
              <a:buNone/>
              <a:defRPr sz="2000" b="0" i="0" cap="none" spc="0" baseline="0">
                <a:solidFill>
                  <a:schemeClr val="tx1"/>
                </a:solidFill>
                <a:latin typeface="+mn-lt"/>
                <a:ea typeface="+mn-lt"/>
                <a:cs typeface="+mn-lt"/>
              </a:defRPr>
            </a:lvl1pPr>
          </a:lstStyle>
          <a:p>
            <a:r>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idx="13" hasCustomPrompt="1"/>
          </p:nvPr>
        </p:nvSpPr>
        <p:spPr>
          <a:xfrm>
            <a:off x="807720" y="944880"/>
            <a:ext cx="8961120" cy="3474720"/>
          </a:xfrm>
        </p:spPr>
        <p:txBody>
          <a:bodyPr anchor="ctr">
            <a:normAutofit/>
          </a:bodyPr>
          <a:lstStyle>
            <a:lvl1pPr marL="164592" indent="-164592">
              <a:lnSpc>
                <a:spcPct val="100000"/>
              </a:lnSpc>
              <a:spcBef>
                <a:spcPts val="0"/>
              </a:spcBef>
              <a:buNone/>
              <a:defRPr sz="4200" b="1" i="0" cap="all" spc="50" baseline="0">
                <a:latin typeface="+mj-lt"/>
                <a:ea typeface="+mj-lt"/>
                <a:cs typeface="+mj-lt"/>
              </a:defRPr>
            </a:lvl1pPr>
          </a:lstStyle>
          <a:p>
            <a:pPr lvl="0">
              <a:buNone/>
            </a:pPr>
            <a:r>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idx="12"/>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idx="11"/>
          </p:nvPr>
        </p:nvSpPr>
        <p:spPr/>
        <p:txBody>
          <a:body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09723" y="829551"/>
            <a:ext cx="10741152" cy="1132258"/>
          </a:xfrm>
        </p:spPr>
        <p:txBody>
          <a:bodyPr/>
          <a:lstStyle/>
          <a:p>
            <a:r>
              <a:t>Click to edit Master title style</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30476" y="457200"/>
            <a:ext cx="429207" cy="365125"/>
          </a:xfrm>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90553" y="457200"/>
            <a:ext cx="1845772" cy="365125"/>
          </a:xfrm>
        </p:spPr>
        <p:txBody>
          <a:bodyPr/>
          <a:lstStyle/>
          <a:p>
            <a:endParaRP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idx="13"/>
          </p:nvPr>
        </p:nvSpPr>
        <p:spPr>
          <a:xfrm>
            <a:off x="809723" y="1980371"/>
            <a:ext cx="5181600" cy="4351338"/>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idx="14"/>
          </p:nvPr>
        </p:nvSpPr>
        <p:spPr>
          <a:xfrm>
            <a:off x="6369148" y="1980371"/>
            <a:ext cx="5181600" cy="4351338"/>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wo Content 2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3816" y="1615443"/>
            <a:ext cx="3437583" cy="4099202"/>
          </a:xfrm>
        </p:spPr>
        <p:txBody>
          <a:bodyPr>
            <a:normAutofit/>
          </a:bodyPr>
          <a:lstStyle>
            <a:lvl1pPr>
              <a:buNone/>
              <a:defRPr sz="3200"/>
            </a:lvl1pPr>
          </a:lstStyle>
          <a:p>
            <a:r>
              <a:t>Click to edit Master title style</a:t>
            </a:r>
          </a:p>
        </p:txBody>
      </p:sp>
      <p:sp>
        <p:nvSpPr>
          <p:cNvPr id="3" name="Picture Placeholder 10">
            <a:extLst>
              <a:ext uri="{FF2B5EF4-FFF2-40B4-BE49-F238E27FC236}">
                <a16:creationId xmlns:a16="http://schemas.microsoft.com/office/drawing/2014/main" id="{77FBFB58-BD7D-0E9B-7D02-1BE0CDCEA434}"/>
              </a:ext>
            </a:extLst>
          </p:cNvPr>
          <p:cNvSpPr>
            <a:spLocks noGrp="1"/>
          </p:cNvSpPr>
          <p:nvPr>
            <p:ph type="pic" idx="15"/>
          </p:nvPr>
        </p:nvSpPr>
        <p:spPr>
          <a:xfrm>
            <a:off x="0" y="0"/>
            <a:ext cx="12192000" cy="972457"/>
          </a:xfrm>
          <a:prstGeom prst="rect">
            <a:avLst/>
          </a:prstGeom>
          <a:blipFill rotWithShape="1">
            <a:blip r:embed="rId2">
              <a:alphaModFix amt="60000"/>
            </a:blip>
            <a:srcRect/>
            <a:stretch>
              <a:fillRect l="1" t="1" r="-5" b="-482"/>
            </a:stretch>
          </a:blipFill>
        </p:spPr>
        <p:txBody>
          <a:bodyPr/>
          <a:lstStyle/>
          <a:p>
            <a:r>
              <a:t>Click icon to add picture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idx="13"/>
          </p:nvPr>
        </p:nvSpPr>
        <p:spPr>
          <a:xfrm>
            <a:off x="5151840" y="1615442"/>
            <a:ext cx="6119865" cy="2011680"/>
          </a:xfrm>
        </p:spPr>
        <p:txBody>
          <a:bodyPr>
            <a:normAutofit/>
          </a:bodyPr>
          <a:lstStyle>
            <a:lvl1pPr marL="0" indent="0">
              <a:lnSpc>
                <a:spcPct val="90000"/>
              </a:lnSpc>
              <a:buNone/>
              <a:defRPr sz="1800"/>
            </a:lvl1pPr>
            <a:lvl2pPr marL="228600" indent="0">
              <a:lnSpc>
                <a:spcPct val="90000"/>
              </a:lnSpc>
              <a:buNone/>
              <a:defRPr sz="1600"/>
            </a:lvl2pPr>
            <a:lvl3pPr marL="457200" indent="0">
              <a:lnSpc>
                <a:spcPct val="90000"/>
              </a:lnSpc>
              <a:buNone/>
              <a:defRPr sz="1400"/>
            </a:lvl3pPr>
            <a:lvl4pPr marL="685800" indent="0">
              <a:lnSpc>
                <a:spcPct val="90000"/>
              </a:lnSpc>
              <a:buNone/>
              <a:defRPr sz="1200"/>
            </a:lvl4pPr>
            <a:lvl5pPr marL="914400" indent="0">
              <a:lnSpc>
                <a:spcPct val="90000"/>
              </a:lnSpc>
              <a:buNone/>
              <a:defRPr sz="1100"/>
            </a:lvl5pPr>
          </a:lstStyle>
          <a:p>
            <a:pPr lvl="0">
              <a:buNone/>
            </a:pPr>
            <a:r>
              <a:t>Click to edit Master text styles</a:t>
            </a:r>
          </a:p>
          <a:p>
            <a:pPr lvl="1">
              <a:buNone/>
            </a:pPr>
            <a:r>
              <a:t>Second level</a:t>
            </a:r>
          </a:p>
          <a:p>
            <a:pPr lvl="2">
              <a:buNone/>
            </a:pPr>
            <a:r>
              <a:t>Third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idx="14"/>
          </p:nvPr>
        </p:nvSpPr>
        <p:spPr>
          <a:xfrm>
            <a:off x="5148775" y="3945380"/>
            <a:ext cx="6119865" cy="2011680"/>
          </a:xfrm>
        </p:spPr>
        <p:txBody>
          <a:bodyPr>
            <a:normAutofit/>
          </a:bodyPr>
          <a:lstStyle>
            <a:lvl1pPr marL="0" indent="0">
              <a:lnSpc>
                <a:spcPct val="90000"/>
              </a:lnSpc>
              <a:buNone/>
              <a:defRPr sz="1800"/>
            </a:lvl1pPr>
            <a:lvl2pPr marL="228600" indent="0">
              <a:lnSpc>
                <a:spcPct val="90000"/>
              </a:lnSpc>
              <a:buNone/>
              <a:defRPr sz="1600"/>
            </a:lvl2pPr>
            <a:lvl3pPr marL="457200" indent="0">
              <a:lnSpc>
                <a:spcPct val="90000"/>
              </a:lnSpc>
              <a:buNone/>
              <a:defRPr sz="1400"/>
            </a:lvl3pPr>
            <a:lvl4pPr marL="685800" indent="0">
              <a:lnSpc>
                <a:spcPct val="90000"/>
              </a:lnSpc>
              <a:buNone/>
              <a:defRPr sz="1200"/>
            </a:lvl4pPr>
            <a:lvl5pPr marL="914400" indent="0">
              <a:lnSpc>
                <a:spcPct val="90000"/>
              </a:lnSpc>
              <a:buNone/>
              <a:defRPr sz="1100"/>
            </a:lvl5pPr>
          </a:lstStyle>
          <a:p>
            <a:pPr lvl="0">
              <a:buNone/>
            </a:pPr>
            <a:r>
              <a:t>Click to edit Master text styles</a:t>
            </a:r>
          </a:p>
          <a:p>
            <a:pPr lvl="1">
              <a:buNone/>
            </a:pPr>
            <a:r>
              <a:t>Second level</a:t>
            </a:r>
          </a:p>
          <a:p>
            <a:pPr lvl="2">
              <a:buNone/>
            </a:pPr>
            <a:r>
              <a:t>Third level</a:t>
            </a:r>
          </a:p>
          <a:p>
            <a:pPr lvl="3">
              <a:buNone/>
            </a:pPr>
            <a:r>
              <a:t>Fourth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idx="12"/>
          </p:nvPr>
        </p:nvSpPr>
        <p:spPr>
          <a:xfrm>
            <a:off x="830476" y="5943600"/>
            <a:ext cx="429207" cy="365125"/>
          </a:xfrm>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idx="11"/>
          </p:nvPr>
        </p:nvSpPr>
        <p:spPr>
          <a:xfrm>
            <a:off x="1490553" y="5943600"/>
            <a:ext cx="1845772" cy="365125"/>
          </a:xfrm>
        </p:spPr>
        <p:txBody>
          <a:body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809625" y="830733"/>
            <a:ext cx="10439463" cy="1143292"/>
          </a:xfrm>
        </p:spPr>
        <p:txBody>
          <a:bodyPr/>
          <a:lstStyle/>
          <a:p>
            <a:r>
              <a:t>Click to edit Master title style</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idx="12"/>
          </p:nvPr>
        </p:nvSpPr>
        <p:spPr>
          <a:xfrm>
            <a:off x="830476" y="457200"/>
            <a:ext cx="429207" cy="365125"/>
          </a:xfrm>
        </p:spPr>
        <p:txBody>
          <a:bodyPr/>
          <a:lstStyle/>
          <a:p>
            <a:fld id="{CC057153-B650-4DEB-B370-79DDCFDCE934}" type="slidenum">
              <a:t>‹#›</a:t>
            </a:fld>
            <a:endParaRP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idx="11"/>
          </p:nvPr>
        </p:nvSpPr>
        <p:spPr>
          <a:xfrm>
            <a:off x="1490553" y="457200"/>
            <a:ext cx="1845772" cy="365125"/>
          </a:xfrm>
        </p:spPr>
        <p:txBody>
          <a:bodyPr/>
          <a:lstStyle/>
          <a:p>
            <a:endParaRP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809625" y="2007011"/>
            <a:ext cx="4937760" cy="559834"/>
          </a:xfrm>
        </p:spPr>
        <p:txBody>
          <a:bodyPr anchor="b">
            <a:normAutofit/>
          </a:bodyPr>
          <a:lstStyle>
            <a:lvl1pPr marL="0" indent="0">
              <a:lnSpc>
                <a:spcPct val="90000"/>
              </a:lnSpc>
              <a:buNone/>
              <a:defRPr sz="2000" b="1" i="0" cap="all" baseline="0">
                <a:latin typeface="Poppins"/>
                <a:ea typeface="Poppins"/>
                <a:cs typeface="Poppin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idx="3"/>
          </p:nvPr>
        </p:nvSpPr>
        <p:spPr>
          <a:xfrm>
            <a:off x="6330246" y="2007011"/>
            <a:ext cx="4937760" cy="559834"/>
          </a:xfrm>
        </p:spPr>
        <p:txBody>
          <a:bodyPr anchor="b">
            <a:normAutofit/>
          </a:bodyPr>
          <a:lstStyle>
            <a:lvl1pPr marL="0" indent="0">
              <a:lnSpc>
                <a:spcPct val="90000"/>
              </a:lnSpc>
              <a:buNone/>
              <a:defRPr sz="2000" b="1" i="0" cap="all" baseline="0">
                <a:latin typeface="Poppins"/>
                <a:ea typeface="Poppins"/>
                <a:cs typeface="Poppin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idx="13"/>
          </p:nvPr>
        </p:nvSpPr>
        <p:spPr>
          <a:xfrm>
            <a:off x="809625" y="2708876"/>
            <a:ext cx="4937760" cy="3763963"/>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idx="14"/>
          </p:nvPr>
        </p:nvSpPr>
        <p:spPr>
          <a:xfrm>
            <a:off x="6330246" y="2708876"/>
            <a:ext cx="4937760" cy="3763963"/>
          </a:xfrm>
        </p:spPr>
        <p:txBody>
          <a:bodyPr>
            <a:normAutofit/>
          </a:bodyPr>
          <a:lstStyle>
            <a:lvl1pPr>
              <a:buNone/>
              <a:defRPr sz="1800"/>
            </a:lvl1pPr>
            <a:lvl2pPr>
              <a:buNone/>
              <a:defRPr sz="1600"/>
            </a:lvl2pPr>
            <a:lvl3pPr>
              <a:buNone/>
              <a:defRPr sz="1400"/>
            </a:lvl3pPr>
            <a:lvl4pPr>
              <a:buNone/>
              <a:defRPr sz="1200"/>
            </a:lvl4pPr>
            <a:lvl5pPr>
              <a:buNone/>
              <a:defRPr sz="1100"/>
            </a:lvl5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t>Click to edit Master title style</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idx="12"/>
          </p:nvPr>
        </p:nvSpPr>
        <p:spPr/>
        <p:txBody>
          <a:bodyPr/>
          <a:lstStyle/>
          <a:p>
            <a:fld id="{CC057153-B650-4DEB-B370-79DDCFDCE934}" type="slidenum">
              <a:t>‹#›</a:t>
            </a:fld>
            <a:endParaRP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idx="11"/>
          </p:nvPr>
        </p:nvSpPr>
        <p:spPr/>
        <p:txBody>
          <a:body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idx="12"/>
          </p:nvPr>
        </p:nvSpPr>
        <p:spPr/>
        <p:txBody>
          <a:bodyPr/>
          <a:lstStyle/>
          <a:p>
            <a:fld id="{CC057153-B650-4DEB-B370-79DDCFDCE934}" type="slidenum">
              <a:t>‹#›</a:t>
            </a:fld>
            <a:endParaRPr/>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idx="11"/>
          </p:nvPr>
        </p:nvSpPr>
        <p:spPr/>
        <p:txBody>
          <a:body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813816" y="847531"/>
            <a:ext cx="3595634" cy="1757505"/>
          </a:xfrm>
        </p:spPr>
        <p:txBody>
          <a:bodyPr anchor="t">
            <a:normAutofit/>
          </a:bodyPr>
          <a:lstStyle>
            <a:lvl1pPr>
              <a:buNone/>
              <a:defRPr sz="2800"/>
            </a:lvl1pPr>
          </a:lstStyle>
          <a:p>
            <a:r>
              <a:t>Click to edit Master title style</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idx="12"/>
          </p:nvPr>
        </p:nvSpPr>
        <p:spPr>
          <a:xfrm>
            <a:off x="830476" y="457200"/>
            <a:ext cx="429207" cy="365125"/>
          </a:xfrm>
        </p:spPr>
        <p:txBody>
          <a:bodyPr/>
          <a:lstStyle/>
          <a:p>
            <a:fld id="{CC057153-B650-4DEB-B370-79DDCFDCE934}" type="slidenum">
              <a:t>‹#›</a:t>
            </a:fld>
            <a:endParaRP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idx="11"/>
          </p:nvPr>
        </p:nvSpPr>
        <p:spPr>
          <a:xfrm>
            <a:off x="1490553" y="457200"/>
            <a:ext cx="1845772" cy="365125"/>
          </a:xfrm>
        </p:spPr>
        <p:txBody>
          <a:bodyPr/>
          <a:lstStyle/>
          <a:p>
            <a:endParaRP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idx="2"/>
          </p:nvPr>
        </p:nvSpPr>
        <p:spPr>
          <a:xfrm>
            <a:off x="813816" y="2605036"/>
            <a:ext cx="3595634" cy="3993263"/>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13868" y="842371"/>
            <a:ext cx="6440258" cy="5755109"/>
          </a:xfrm>
        </p:spPr>
        <p:txBody>
          <a:bodyPr>
            <a:normAutofit/>
          </a:bodyPr>
          <a:lstStyle>
            <a:lvl1pPr>
              <a:buNone/>
              <a:defRPr sz="1800"/>
            </a:lvl1pPr>
            <a:lvl2pPr>
              <a:buNone/>
              <a:defRPr sz="1600"/>
            </a:lvl2pPr>
            <a:lvl3pPr>
              <a:buNone/>
              <a:defRPr sz="1400"/>
            </a:lvl3pPr>
            <a:lvl4pPr>
              <a:buNone/>
              <a:defRPr sz="1200"/>
            </a:lvl4pPr>
            <a:lvl5pPr>
              <a:buNone/>
              <a:defRPr sz="12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813816" y="894666"/>
            <a:ext cx="3595634" cy="2212313"/>
          </a:xfrm>
        </p:spPr>
        <p:txBody>
          <a:bodyPr anchor="t">
            <a:normAutofit/>
          </a:bodyPr>
          <a:lstStyle>
            <a:lvl1pPr>
              <a:buNone/>
              <a:defRPr sz="2800"/>
            </a:lvl1pPr>
          </a:lstStyle>
          <a:p>
            <a:r>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idx="2"/>
          </p:nvPr>
        </p:nvSpPr>
        <p:spPr>
          <a:xfrm>
            <a:off x="813816" y="3163019"/>
            <a:ext cx="3585586" cy="3434638"/>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589154" y="894665"/>
            <a:ext cx="5685399" cy="5039969"/>
          </a:xfrm>
          <a:prstGeom prst="rect">
            <a:avLst/>
          </a:prstGeom>
          <a:blipFill rotWithShape="1">
            <a:blip r:embed="rId2">
              <a:alphaModFix amt="60000"/>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Click icon to add picture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idx="11"/>
          </p:nvPr>
        </p:nvSpPr>
        <p:spPr>
          <a:xfrm>
            <a:off x="8869680" y="5934634"/>
            <a:ext cx="1845772" cy="365125"/>
          </a:xfrm>
        </p:spPr>
        <p:txBody>
          <a:bodyPr/>
          <a:lstStyle>
            <a:lvl1pPr algn="r">
              <a:buNone/>
              <a:defRPr/>
            </a:lvl1pPr>
          </a:lstStyle>
          <a:p>
            <a:endParaRP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idx="12"/>
          </p:nvPr>
        </p:nvSpPr>
        <p:spPr>
          <a:xfrm>
            <a:off x="10936224" y="5943600"/>
            <a:ext cx="429207" cy="365125"/>
          </a:xfrm>
        </p:spPr>
        <p:txBody>
          <a:bodyPr/>
          <a:lstStyle>
            <a:lvl1pPr algn="r">
              <a:buNone/>
              <a:defRPr/>
            </a:lvl1pPr>
          </a:lstStyle>
          <a:p>
            <a:fld id="{CC057153-B650-4DEB-B370-79DDCFDCE934}" type="slidenum">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5390" y="826903"/>
            <a:ext cx="7342307" cy="1133856"/>
          </a:xfrm>
        </p:spPr>
        <p:txBody>
          <a:bodyPr anchor="t">
            <a:noAutofit/>
          </a:bodyPr>
          <a:lstStyle>
            <a:lvl1pPr algn="l">
              <a:buNone/>
              <a:defRPr sz="3200"/>
            </a:lvl1pPr>
          </a:lstStyle>
          <a:p>
            <a:r>
              <a:t>Click to edit Master title style</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830476" y="457200"/>
            <a:ext cx="429207" cy="365125"/>
          </a:xfrm>
        </p:spPr>
        <p:txBody>
          <a:bodyPr/>
          <a:lstStyle/>
          <a:p>
            <a:fld id="{CC057153-B650-4DEB-B370-79DDCFDCE934}" type="slidenum">
              <a:t>‹#›</a:t>
            </a:fld>
            <a:endParaRP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1490553" y="457200"/>
            <a:ext cx="1845772" cy="365125"/>
          </a:xfrm>
        </p:spPr>
        <p:txBody>
          <a:bodyPr/>
          <a:lstStyle/>
          <a:p>
            <a:endParaRP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idx="13"/>
          </p:nvPr>
        </p:nvSpPr>
        <p:spPr>
          <a:xfrm>
            <a:off x="815390" y="1996874"/>
            <a:ext cx="10467653" cy="2743200"/>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3" name="Picture Placeholder 10">
            <a:extLst>
              <a:ext uri="{FF2B5EF4-FFF2-40B4-BE49-F238E27FC236}">
                <a16:creationId xmlns:a16="http://schemas.microsoft.com/office/drawing/2014/main" id="{F099A399-8358-4832-8F28-17D6ED3E7425}"/>
              </a:ext>
            </a:extLst>
          </p:cNvPr>
          <p:cNvSpPr>
            <a:spLocks noGrp="1"/>
          </p:cNvSpPr>
          <p:nvPr>
            <p:ph type="pic" idx="15"/>
          </p:nvPr>
        </p:nvSpPr>
        <p:spPr>
          <a:xfrm>
            <a:off x="0" y="5885543"/>
            <a:ext cx="12192000" cy="972457"/>
          </a:xfrm>
          <a:prstGeom prst="rect">
            <a:avLst/>
          </a:prstGeom>
          <a:blipFill rotWithShape="1">
            <a:blip r:embed="rId2">
              <a:alphaModFix amt="60000"/>
            </a:blip>
            <a:srcRect/>
            <a:stretch>
              <a:fillRect l="1" t="1" r="-5" b="-482"/>
            </a:stretch>
          </a:blipFill>
        </p:spPr>
        <p:txBody>
          <a:bodyPr/>
          <a:lstStyle/>
          <a:p>
            <a:r>
              <a:t>Click icon to add picture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3816" y="822648"/>
            <a:ext cx="8430767" cy="1842020"/>
          </a:xfrm>
        </p:spPr>
        <p:txBody>
          <a:bodyPr anchor="t">
            <a:noAutofit/>
          </a:bodyPr>
          <a:lstStyle>
            <a:lvl1pPr>
              <a:buNone/>
              <a:defRPr sz="3200"/>
            </a:lvl1pPr>
          </a:lstStyle>
          <a:p>
            <a:r>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idx="14"/>
          </p:nvPr>
        </p:nvSpPr>
        <p:spPr>
          <a:xfrm>
            <a:off x="813816" y="2717420"/>
            <a:ext cx="8430639" cy="1279615"/>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a:p>
            <a:pPr lvl="3">
              <a:buNone/>
            </a:pPr>
            <a:r>
              <a:t>Fourth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p:txBody>
          <a:bodyPr/>
          <a:lstStyle/>
          <a:p>
            <a:fld id="{CC057153-B650-4DEB-B370-79DDCFDCE934}" type="slidenum">
              <a:t>‹#›</a:t>
            </a:fld>
            <a:endParaRP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p:txBody>
          <a:body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3 Photo">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5390" y="826903"/>
            <a:ext cx="7342307" cy="1133856"/>
          </a:xfrm>
        </p:spPr>
        <p:txBody>
          <a:bodyPr anchor="t">
            <a:noAutofit/>
          </a:bodyPr>
          <a:lstStyle>
            <a:lvl1pPr algn="l">
              <a:buNone/>
              <a:defRPr sz="3200"/>
            </a:lvl1pPr>
          </a:lstStyle>
          <a:p>
            <a:r>
              <a:t>Click to edit Master title style</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a:xfrm>
            <a:off x="830476" y="457200"/>
            <a:ext cx="429207" cy="365125"/>
          </a:xfrm>
        </p:spPr>
        <p:txBody>
          <a:bodyPr/>
          <a:lstStyle/>
          <a:p>
            <a:fld id="{CC057153-B650-4DEB-B370-79DDCFDCE934}" type="slidenum">
              <a:t>‹#›</a:t>
            </a:fld>
            <a:endParaRP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1490553" y="457200"/>
            <a:ext cx="1845772" cy="365125"/>
          </a:xfrm>
        </p:spPr>
        <p:txBody>
          <a:bodyPr/>
          <a:lstStyle/>
          <a:p>
            <a:endParaRP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idx="13"/>
          </p:nvPr>
        </p:nvSpPr>
        <p:spPr>
          <a:xfrm>
            <a:off x="815390" y="1993392"/>
            <a:ext cx="10467653" cy="1769533"/>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buNone/>
            </a:pPr>
            <a:r>
              <a:t>Click to edit Master text styles</a:t>
            </a:r>
          </a:p>
          <a:p>
            <a:pPr lvl="1">
              <a:buNone/>
            </a:pPr>
            <a:r>
              <a:t>Second level</a:t>
            </a:r>
          </a:p>
          <a:p>
            <a:pPr lvl="2">
              <a:buNone/>
            </a:pPr>
            <a:r>
              <a:t>Third level</a:t>
            </a:r>
          </a:p>
        </p:txBody>
      </p:sp>
      <p:sp>
        <p:nvSpPr>
          <p:cNvPr id="9" name="Picture Placeholder 10">
            <a:extLst>
              <a:ext uri="{FF2B5EF4-FFF2-40B4-BE49-F238E27FC236}">
                <a16:creationId xmlns:a16="http://schemas.microsoft.com/office/drawing/2014/main" id="{6274E4BF-A9CB-F772-DFA6-C511FFC5541A}"/>
              </a:ext>
            </a:extLst>
          </p:cNvPr>
          <p:cNvSpPr>
            <a:spLocks noGrp="1"/>
          </p:cNvSpPr>
          <p:nvPr>
            <p:ph type="pic" idx="14"/>
          </p:nvPr>
        </p:nvSpPr>
        <p:spPr>
          <a:xfrm>
            <a:off x="1" y="4495800"/>
            <a:ext cx="12191999" cy="2362200"/>
          </a:xfrm>
          <a:prstGeom prst="rect">
            <a:avLst/>
          </a:prstGeom>
          <a:blipFill rotWithShape="1">
            <a:blip r:embed="rId2">
              <a:alphaModFix amt="60000"/>
            </a:blip>
            <a:srcRect/>
            <a:stretch>
              <a:fillRect l="1" t="-200" r="-5" b="-346"/>
            </a:stretch>
          </a:blipFill>
        </p:spPr>
        <p:txBody>
          <a:bodyPr/>
          <a:lstStyle/>
          <a:p>
            <a:r>
              <a:t>Click icon to add picture</a:t>
            </a: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816609" y="826658"/>
            <a:ext cx="10447125" cy="1132258"/>
          </a:xfrm>
          <a:prstGeom prst="rect">
            <a:avLst/>
          </a:prstGeom>
        </p:spPr>
        <p:txBody>
          <a:bodyPr vert="horz" lIns="91440" tIns="45720" rIns="91440" bIns="45720" anchor="t">
            <a:normAutofit/>
          </a:bodyPr>
          <a:lstStyle/>
          <a:p>
            <a:r>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816609" y="1715532"/>
            <a:ext cx="10447125" cy="412519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idx="4"/>
          </p:nvPr>
        </p:nvSpPr>
        <p:spPr>
          <a:xfrm>
            <a:off x="830476" y="5714645"/>
            <a:ext cx="429207" cy="365125"/>
          </a:xfrm>
          <a:prstGeom prst="rect">
            <a:avLst/>
          </a:prstGeom>
        </p:spPr>
        <p:txBody>
          <a:bodyPr vert="horz" lIns="91440" tIns="45720" rIns="91440" bIns="45720" anchor="ctr"/>
          <a:lstStyle>
            <a:lvl1pPr algn="l">
              <a:buNone/>
              <a:defRPr sz="1200" b="0" i="0">
                <a:solidFill>
                  <a:schemeClr val="tx1"/>
                </a:solidFill>
                <a:latin typeface="+mn-lt"/>
                <a:ea typeface="+mn-lt"/>
                <a:cs typeface="+mn-lt"/>
              </a:defRPr>
            </a:lvl1pPr>
          </a:lstStyle>
          <a:p>
            <a:fld id="{CC057153-B650-4DEB-B370-79DDCFDCE934}" type="slidenum">
              <a:t>‹#›</a:t>
            </a:fld>
            <a:endParaRP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idx="3"/>
          </p:nvPr>
        </p:nvSpPr>
        <p:spPr>
          <a:xfrm>
            <a:off x="1490553" y="5717127"/>
            <a:ext cx="1845772" cy="365125"/>
          </a:xfrm>
          <a:prstGeom prst="rect">
            <a:avLst/>
          </a:prstGeom>
        </p:spPr>
        <p:txBody>
          <a:bodyPr vert="horz" lIns="91440" tIns="45720" rIns="91440" bIns="45720" anchor="ctr"/>
          <a:lstStyle>
            <a:lvl1pPr algn="l">
              <a:buNone/>
              <a:defRPr sz="1200" b="0" i="0">
                <a:solidFill>
                  <a:schemeClr val="tx1"/>
                </a:solidFill>
                <a:latin typeface="+mn-lt"/>
                <a:ea typeface="+mn-lt"/>
                <a:cs typeface="+mn-lt"/>
              </a:defRPr>
            </a:lvl1pPr>
          </a:lstStyle>
          <a:p>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Lst>
  <p:hf sldNum="0" hdr="0" ftr="0" dt="0"/>
  <p:txStyles>
    <p:titleStyle>
      <a:lvl1pPr algn="l" defTabSz="914400">
        <a:lnSpc>
          <a:spcPct val="90000"/>
        </a:lnSpc>
        <a:spcBef>
          <a:spcPct val="0"/>
        </a:spcBef>
        <a:buNone/>
        <a:defRPr sz="3600" b="1" kern="1200" cap="all" spc="50" baseline="0">
          <a:solidFill>
            <a:schemeClr val="tx1"/>
          </a:solidFill>
          <a:latin typeface="+mj-lt"/>
          <a:ea typeface="+mj-lt"/>
          <a:cs typeface="+mj-lt"/>
        </a:defRPr>
      </a:lvl1pPr>
    </p:titleStyle>
    <p:bodyStyle>
      <a:lvl1pPr marL="0" indent="0" algn="l" defTabSz="914400">
        <a:lnSpc>
          <a:spcPct val="100000"/>
        </a:lnSpc>
        <a:spcBef>
          <a:spcPts val="1000"/>
        </a:spcBef>
        <a:buFont typeface="Arial"/>
        <a:buNone/>
        <a:defRPr sz="1800" b="0" i="0" kern="1200">
          <a:solidFill>
            <a:schemeClr val="tx1"/>
          </a:solidFill>
          <a:latin typeface="+mn-lt"/>
          <a:ea typeface="+mn-lt"/>
          <a:cs typeface="+mn-lt"/>
        </a:defRPr>
      </a:lvl1pPr>
      <a:lvl2pPr marL="228600" indent="0" algn="l" defTabSz="914400">
        <a:lnSpc>
          <a:spcPct val="100000"/>
        </a:lnSpc>
        <a:spcBef>
          <a:spcPts val="500"/>
        </a:spcBef>
        <a:buFont typeface="Arial"/>
        <a:buNone/>
        <a:defRPr sz="1600" b="0" i="0" kern="1200">
          <a:solidFill>
            <a:schemeClr val="tx1"/>
          </a:solidFill>
          <a:latin typeface="+mn-lt"/>
          <a:ea typeface="+mn-lt"/>
          <a:cs typeface="+mn-lt"/>
        </a:defRPr>
      </a:lvl2pPr>
      <a:lvl3pPr marL="457200" indent="0" algn="l" defTabSz="914400">
        <a:lnSpc>
          <a:spcPct val="100000"/>
        </a:lnSpc>
        <a:spcBef>
          <a:spcPts val="500"/>
        </a:spcBef>
        <a:buFont typeface="Arial"/>
        <a:buNone/>
        <a:defRPr sz="1400" b="0" i="0" kern="1200">
          <a:solidFill>
            <a:schemeClr val="tx1"/>
          </a:solidFill>
          <a:latin typeface="+mn-lt"/>
          <a:ea typeface="+mn-lt"/>
          <a:cs typeface="+mn-lt"/>
        </a:defRPr>
      </a:lvl3pPr>
      <a:lvl4pPr marL="685800" indent="0" algn="l" defTabSz="914400">
        <a:lnSpc>
          <a:spcPct val="100000"/>
        </a:lnSpc>
        <a:spcBef>
          <a:spcPts val="500"/>
        </a:spcBef>
        <a:buFont typeface="Arial"/>
        <a:buNone/>
        <a:defRPr sz="1200" b="0" i="0" kern="1200">
          <a:solidFill>
            <a:schemeClr val="tx1"/>
          </a:solidFill>
          <a:latin typeface="Poppins Light"/>
          <a:ea typeface="Poppins Light"/>
          <a:cs typeface="Poppins Light"/>
        </a:defRPr>
      </a:lvl4pPr>
      <a:lvl5pPr marL="914400" indent="0" algn="l" defTabSz="914400">
        <a:lnSpc>
          <a:spcPct val="100000"/>
        </a:lnSpc>
        <a:spcBef>
          <a:spcPts val="500"/>
        </a:spcBef>
        <a:buFont typeface="Arial"/>
        <a:buNone/>
        <a:defRPr sz="1100" b="0" i="0" kern="1200">
          <a:solidFill>
            <a:schemeClr val="tx1"/>
          </a:solidFill>
          <a:latin typeface="Poppins Light"/>
          <a:ea typeface="Poppins Light"/>
          <a:cs typeface="Poppins Ligh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1.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51.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FBEB139-49D2-8D04-86D2-09C06D00D17B}"/>
              </a:ext>
            </a:extLst>
          </p:cNvPr>
          <p:cNvSpPr>
            <a:spLocks noGrp="1"/>
          </p:cNvSpPr>
          <p:nvPr>
            <p:ph type="ctrTitle"/>
          </p:nvPr>
        </p:nvSpPr>
        <p:spPr>
          <a:xfrm>
            <a:off x="1393040" y="2008831"/>
            <a:ext cx="9405919" cy="2840338"/>
          </a:xfrm>
        </p:spPr>
        <p:txBody>
          <a:bodyPr>
            <a:noAutofit/>
          </a:bodyPr>
          <a:lstStyle/>
          <a:p>
            <a:r>
              <a:rPr sz="5400" dirty="0"/>
              <a:t>AlphaFold Decoded with </a:t>
            </a:r>
            <a:r>
              <a:rPr sz="5400" dirty="0" err="1"/>
              <a:t>OpenFold</a:t>
            </a:r>
            <a:r>
              <a:rPr sz="5400"/>
              <a:t> Weights</a:t>
            </a:r>
            <a:endParaRPr sz="5400" b="0"/>
          </a:p>
          <a:p>
            <a:endParaRPr sz="5400" b="0"/>
          </a:p>
          <a:p>
            <a:r>
              <a:rPr sz="5400"/>
              <a:t>October 23, 2026</a:t>
            </a:r>
            <a:endParaRPr sz="5400" b="0"/>
          </a:p>
        </p:txBody>
      </p:sp>
    </p:spTree>
    <p:extLst>
      <p:ext uri="{BB962C8B-B14F-4D97-AF65-F5344CB8AC3E}">
        <p14:creationId xmlns:p14="http://schemas.microsoft.com/office/powerpoint/2010/main" val="334291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9FBC-7F7B-3D51-4D55-F231815BD14A}"/>
              </a:ext>
            </a:extLst>
          </p:cNvPr>
          <p:cNvSpPr>
            <a:spLocks noGrp="1"/>
          </p:cNvSpPr>
          <p:nvPr>
            <p:ph type="title"/>
          </p:nvPr>
        </p:nvSpPr>
        <p:spPr>
          <a:xfrm>
            <a:off x="813816" y="894667"/>
            <a:ext cx="3595634" cy="1208454"/>
          </a:xfrm>
        </p:spPr>
        <p:txBody>
          <a:bodyPr>
            <a:normAutofit/>
          </a:bodyPr>
          <a:lstStyle/>
          <a:p>
            <a:r>
              <a:rPr sz="4400" cap="none"/>
              <a:t>Ubiquitin</a:t>
            </a:r>
          </a:p>
        </p:txBody>
      </p:sp>
      <p:sp>
        <p:nvSpPr>
          <p:cNvPr id="3" name="Text Placeholder 2">
            <a:extLst>
              <a:ext uri="{FF2B5EF4-FFF2-40B4-BE49-F238E27FC236}">
                <a16:creationId xmlns:a16="http://schemas.microsoft.com/office/drawing/2014/main" id="{BC7AC303-0F15-AC8D-96A7-A541092F991E}"/>
              </a:ext>
            </a:extLst>
          </p:cNvPr>
          <p:cNvSpPr>
            <a:spLocks noGrp="1"/>
          </p:cNvSpPr>
          <p:nvPr>
            <p:ph type="body" idx="2"/>
          </p:nvPr>
        </p:nvSpPr>
        <p:spPr>
          <a:xfrm>
            <a:off x="813816" y="1780675"/>
            <a:ext cx="4973209" cy="4716378"/>
          </a:xfrm>
        </p:spPr>
        <p:txBody>
          <a:bodyPr>
            <a:normAutofit/>
          </a:bodyPr>
          <a:lstStyle/>
          <a:p>
            <a:pPr marL="285750" indent="-285750">
              <a:lnSpc>
                <a:spcPct val="150000"/>
              </a:lnSpc>
              <a:buFontTx/>
              <a:buChar char="-"/>
            </a:pPr>
            <a:r>
              <a:rPr sz="2400" dirty="0"/>
              <a:t>Ubiquitin is a small (8.6 </a:t>
            </a:r>
            <a:r>
              <a:rPr sz="2400" dirty="0" err="1"/>
              <a:t>kDa</a:t>
            </a:r>
            <a:r>
              <a:rPr sz="2400" dirty="0"/>
              <a:t>) regulatory protein</a:t>
            </a:r>
            <a:endParaRPr lang="en-US" sz="2400" dirty="0"/>
          </a:p>
          <a:p>
            <a:pPr marL="285750" indent="-285750">
              <a:lnSpc>
                <a:spcPct val="150000"/>
              </a:lnSpc>
              <a:buFontTx/>
              <a:buChar char="-"/>
            </a:pPr>
            <a:endParaRPr sz="2400" dirty="0"/>
          </a:p>
          <a:p>
            <a:pPr marL="285750" indent="-285750">
              <a:lnSpc>
                <a:spcPct val="150000"/>
              </a:lnSpc>
              <a:buFontTx/>
              <a:buChar char="-"/>
            </a:pPr>
            <a:r>
              <a:rPr sz="2400" dirty="0"/>
              <a:t>Key features include its C-terminal tail and the 7 lysine residues.</a:t>
            </a:r>
          </a:p>
          <a:p>
            <a:pPr>
              <a:lnSpc>
                <a:spcPct val="150000"/>
              </a:lnSpc>
              <a:buNone/>
            </a:pPr>
            <a:endParaRPr sz="2400" dirty="0"/>
          </a:p>
        </p:txBody>
      </p:sp>
      <p:pic>
        <p:nvPicPr>
          <p:cNvPr id="10" name="Picture 9">
            <a:extLst>
              <a:ext uri="{FF2B5EF4-FFF2-40B4-BE49-F238E27FC236}">
                <a16:creationId xmlns:a16="http://schemas.microsoft.com/office/drawing/2014/main" id="{0127DD76-608B-4EB4-B684-EA677452570D}"/>
              </a:ext>
            </a:extLst>
          </p:cNvPr>
          <p:cNvPicPr>
            <a:picLocks noChangeAspect="1"/>
          </p:cNvPicPr>
          <p:nvPr/>
        </p:nvPicPr>
        <p:blipFill>
          <a:blip r:embed="rId3"/>
          <a:stretch>
            <a:fillRect/>
          </a:stretch>
        </p:blipFill>
        <p:spPr>
          <a:xfrm>
            <a:off x="6308734" y="1526257"/>
            <a:ext cx="5183754" cy="3805486"/>
          </a:xfrm>
          <a:prstGeom prst="rect">
            <a:avLst/>
          </a:prstGeom>
        </p:spPr>
      </p:pic>
      <p:sp>
        <p:nvSpPr>
          <p:cNvPr id="12" name="TextBox 11">
            <a:extLst>
              <a:ext uri="{FF2B5EF4-FFF2-40B4-BE49-F238E27FC236}">
                <a16:creationId xmlns:a16="http://schemas.microsoft.com/office/drawing/2014/main" id="{B8EF547B-3472-6E4F-BF35-BFD25A72A352}"/>
              </a:ext>
            </a:extLst>
          </p:cNvPr>
          <p:cNvSpPr>
            <a:spLocks noGrp="1"/>
          </p:cNvSpPr>
          <p:nvPr/>
        </p:nvSpPr>
        <p:spPr>
          <a:xfrm>
            <a:off x="6805939" y="5583517"/>
            <a:ext cx="4786757" cy="307777"/>
          </a:xfrm>
          <a:prstGeom prst="rect">
            <a:avLst/>
          </a:prstGeom>
          <a:noFill/>
        </p:spPr>
        <p:txBody>
          <a:bodyPr wrap="square">
            <a:spAutoFit/>
          </a:bodyPr>
          <a:lstStyle/>
          <a:p>
            <a:r>
              <a:rPr sz="1400" b="0" i="0">
                <a:solidFill>
                  <a:schemeClr val="tx1"/>
                </a:solidFill>
                <a:latin typeface="+mn-lt"/>
                <a:ea typeface="+mn-lt"/>
                <a:cs typeface="+mn-lt"/>
              </a:rPr>
              <a:t>Diagram of Ubiquitin and its surface representation.</a:t>
            </a:r>
            <a:endParaRPr sz="1400"/>
          </a:p>
        </p:txBody>
      </p:sp>
    </p:spTree>
    <p:extLst>
      <p:ext uri="{BB962C8B-B14F-4D97-AF65-F5344CB8AC3E}">
        <p14:creationId xmlns:p14="http://schemas.microsoft.com/office/powerpoint/2010/main" val="1211150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33E5B-69AA-61D2-C823-414A8A93E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D28A4-BE61-B76B-8E03-400A3A838130}"/>
              </a:ext>
            </a:extLst>
          </p:cNvPr>
          <p:cNvSpPr>
            <a:spLocks noGrp="1"/>
          </p:cNvSpPr>
          <p:nvPr>
            <p:ph type="title"/>
          </p:nvPr>
        </p:nvSpPr>
        <p:spPr>
          <a:xfrm>
            <a:off x="813816" y="894667"/>
            <a:ext cx="3595634" cy="1208454"/>
          </a:xfrm>
        </p:spPr>
        <p:txBody>
          <a:bodyPr>
            <a:normAutofit/>
          </a:bodyPr>
          <a:lstStyle/>
          <a:p>
            <a:r>
              <a:rPr sz="4400" cap="none"/>
              <a:t>Ubiquitin</a:t>
            </a:r>
          </a:p>
        </p:txBody>
      </p:sp>
      <p:sp>
        <p:nvSpPr>
          <p:cNvPr id="3" name="Text Placeholder 2">
            <a:extLst>
              <a:ext uri="{FF2B5EF4-FFF2-40B4-BE49-F238E27FC236}">
                <a16:creationId xmlns:a16="http://schemas.microsoft.com/office/drawing/2014/main" id="{546B94C3-2C0F-9ABE-7EFD-7884E0DE7537}"/>
              </a:ext>
            </a:extLst>
          </p:cNvPr>
          <p:cNvSpPr>
            <a:spLocks noGrp="1"/>
          </p:cNvSpPr>
          <p:nvPr>
            <p:ph type="body" idx="2"/>
          </p:nvPr>
        </p:nvSpPr>
        <p:spPr>
          <a:xfrm>
            <a:off x="813816" y="1780675"/>
            <a:ext cx="4973209" cy="4716378"/>
          </a:xfrm>
        </p:spPr>
        <p:txBody>
          <a:bodyPr>
            <a:normAutofit/>
          </a:bodyPr>
          <a:lstStyle/>
          <a:p>
            <a:pPr marL="285750" indent="-285750">
              <a:lnSpc>
                <a:spcPct val="150000"/>
              </a:lnSpc>
              <a:buFontTx/>
              <a:buChar char="-"/>
            </a:pPr>
            <a:r>
              <a:rPr lang="en-US" dirty="0"/>
              <a:t>Defects in ubiquitin signaling is linked to cancer, neurodegeneration, and immune dysfunction</a:t>
            </a:r>
          </a:p>
          <a:p>
            <a:pPr marL="285750" indent="-285750">
              <a:lnSpc>
                <a:spcPct val="150000"/>
              </a:lnSpc>
              <a:buFontTx/>
              <a:buChar char="-"/>
            </a:pPr>
            <a:r>
              <a:rPr lang="en-US" dirty="0"/>
              <a:t> It is found in every organism with complex cells, from yeast to humans</a:t>
            </a:r>
          </a:p>
          <a:p>
            <a:pPr marL="742950" lvl="1" indent="-285750">
              <a:lnSpc>
                <a:spcPct val="150000"/>
              </a:lnSpc>
              <a:buFontTx/>
              <a:buChar char="-"/>
            </a:pPr>
            <a:r>
              <a:rPr lang="en-US" sz="1800" dirty="0"/>
              <a:t>Only three positions in the Ub structure differ among mammals, yeast, and plants. Has a large family of related proteins.</a:t>
            </a:r>
          </a:p>
          <a:p>
            <a:pPr>
              <a:lnSpc>
                <a:spcPct val="150000"/>
              </a:lnSpc>
              <a:buNone/>
            </a:pPr>
            <a:endParaRPr dirty="0"/>
          </a:p>
        </p:txBody>
      </p:sp>
      <p:pic>
        <p:nvPicPr>
          <p:cNvPr id="10" name="Picture 9">
            <a:extLst>
              <a:ext uri="{FF2B5EF4-FFF2-40B4-BE49-F238E27FC236}">
                <a16:creationId xmlns:a16="http://schemas.microsoft.com/office/drawing/2014/main" id="{DACDC6D5-A07F-28F4-5433-84F9BED09BEF}"/>
              </a:ext>
            </a:extLst>
          </p:cNvPr>
          <p:cNvPicPr>
            <a:picLocks noChangeAspect="1"/>
          </p:cNvPicPr>
          <p:nvPr/>
        </p:nvPicPr>
        <p:blipFill>
          <a:blip r:embed="rId3"/>
          <a:stretch>
            <a:fillRect/>
          </a:stretch>
        </p:blipFill>
        <p:spPr>
          <a:xfrm>
            <a:off x="6308734" y="1526257"/>
            <a:ext cx="5183754" cy="3805486"/>
          </a:xfrm>
          <a:prstGeom prst="rect">
            <a:avLst/>
          </a:prstGeom>
        </p:spPr>
      </p:pic>
      <p:sp>
        <p:nvSpPr>
          <p:cNvPr id="12" name="TextBox 11">
            <a:extLst>
              <a:ext uri="{FF2B5EF4-FFF2-40B4-BE49-F238E27FC236}">
                <a16:creationId xmlns:a16="http://schemas.microsoft.com/office/drawing/2014/main" id="{C73A206D-221E-CC12-8686-D30005F95C7A}"/>
              </a:ext>
            </a:extLst>
          </p:cNvPr>
          <p:cNvSpPr>
            <a:spLocks noGrp="1"/>
          </p:cNvSpPr>
          <p:nvPr/>
        </p:nvSpPr>
        <p:spPr>
          <a:xfrm>
            <a:off x="6805939" y="5583517"/>
            <a:ext cx="4786757" cy="307777"/>
          </a:xfrm>
          <a:prstGeom prst="rect">
            <a:avLst/>
          </a:prstGeom>
          <a:noFill/>
        </p:spPr>
        <p:txBody>
          <a:bodyPr wrap="square">
            <a:spAutoFit/>
          </a:bodyPr>
          <a:lstStyle/>
          <a:p>
            <a:r>
              <a:rPr sz="1400" b="0" i="0">
                <a:solidFill>
                  <a:schemeClr val="tx1"/>
                </a:solidFill>
                <a:latin typeface="+mn-lt"/>
                <a:ea typeface="+mn-lt"/>
                <a:cs typeface="+mn-lt"/>
              </a:rPr>
              <a:t>Diagram of Ubiquitin and its surface representation.</a:t>
            </a:r>
            <a:endParaRPr sz="1400"/>
          </a:p>
        </p:txBody>
      </p:sp>
    </p:spTree>
    <p:extLst>
      <p:ext uri="{BB962C8B-B14F-4D97-AF65-F5344CB8AC3E}">
        <p14:creationId xmlns:p14="http://schemas.microsoft.com/office/powerpoint/2010/main" val="3963140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2265-54B9-9709-3981-FE03722EDA97}"/>
              </a:ext>
            </a:extLst>
          </p:cNvPr>
          <p:cNvSpPr>
            <a:spLocks noGrp="1"/>
          </p:cNvSpPr>
          <p:nvPr>
            <p:ph type="title"/>
          </p:nvPr>
        </p:nvSpPr>
        <p:spPr/>
        <p:txBody>
          <a:bodyPr/>
          <a:lstStyle/>
          <a:p>
            <a:r>
              <a:rPr cap="none"/>
              <a:t>Conservation of Protein Structure </a:t>
            </a:r>
          </a:p>
        </p:txBody>
      </p:sp>
      <p:sp>
        <p:nvSpPr>
          <p:cNvPr id="4" name="Content Placeholder 3">
            <a:extLst>
              <a:ext uri="{FF2B5EF4-FFF2-40B4-BE49-F238E27FC236}">
                <a16:creationId xmlns:a16="http://schemas.microsoft.com/office/drawing/2014/main" id="{C7F695B0-E4DC-3D93-5C6E-82EEC920CE87}"/>
              </a:ext>
            </a:extLst>
          </p:cNvPr>
          <p:cNvSpPr>
            <a:spLocks noGrp="1"/>
          </p:cNvSpPr>
          <p:nvPr>
            <p:ph idx="14"/>
          </p:nvPr>
        </p:nvSpPr>
        <p:spPr>
          <a:xfrm>
            <a:off x="6909038" y="2314707"/>
            <a:ext cx="4362450" cy="4095750"/>
          </a:xfrm>
        </p:spPr>
        <p:txBody>
          <a:bodyPr>
            <a:normAutofit/>
          </a:bodyPr>
          <a:lstStyle/>
          <a:p>
            <a:pPr marL="285750" indent="-285750">
              <a:buFontTx/>
              <a:buChar char="-"/>
            </a:pPr>
            <a:r>
              <a:rPr sz="2400" dirty="0"/>
              <a:t>The C‑terminal tail is the site of covalent attachment to substrate proteins</a:t>
            </a:r>
          </a:p>
          <a:p>
            <a:pPr marL="285750" indent="-285750">
              <a:buFontTx/>
              <a:buChar char="-"/>
            </a:pPr>
            <a:endParaRPr sz="2400" dirty="0"/>
          </a:p>
          <a:p>
            <a:pPr marL="285750" indent="-285750">
              <a:buFontTx/>
              <a:buChar char="-"/>
            </a:pPr>
            <a:r>
              <a:rPr sz="2400" dirty="0"/>
              <a:t>The seven </a:t>
            </a:r>
            <a:r>
              <a:rPr sz="2400" dirty="0" err="1"/>
              <a:t>lysines</a:t>
            </a:r>
            <a:r>
              <a:rPr sz="2400" dirty="0"/>
              <a:t> act as docking sites that determine the type of ubiquitin signal.</a:t>
            </a:r>
          </a:p>
          <a:p>
            <a:pPr marL="285750" indent="-285750">
              <a:buFontTx/>
              <a:buChar char="-"/>
            </a:pPr>
            <a:endParaRPr sz="2400" dirty="0"/>
          </a:p>
        </p:txBody>
      </p:sp>
      <p:pic>
        <p:nvPicPr>
          <p:cNvPr id="11" name="Picture 10">
            <a:extLst>
              <a:ext uri="{FF2B5EF4-FFF2-40B4-BE49-F238E27FC236}">
                <a16:creationId xmlns:a16="http://schemas.microsoft.com/office/drawing/2014/main" id="{1F4E78EB-136E-42A8-B5AD-DD496D302A77}"/>
              </a:ext>
            </a:extLst>
          </p:cNvPr>
          <p:cNvPicPr>
            <a:picLocks noChangeAspect="1"/>
          </p:cNvPicPr>
          <p:nvPr/>
        </p:nvPicPr>
        <p:blipFill>
          <a:blip r:embed="rId3"/>
          <a:stretch>
            <a:fillRect/>
          </a:stretch>
        </p:blipFill>
        <p:spPr>
          <a:xfrm>
            <a:off x="260425" y="1112937"/>
            <a:ext cx="6459139" cy="4632125"/>
          </a:xfrm>
          <a:prstGeom prst="rect">
            <a:avLst/>
          </a:prstGeom>
        </p:spPr>
      </p:pic>
    </p:spTree>
    <p:extLst>
      <p:ext uri="{BB962C8B-B14F-4D97-AF65-F5344CB8AC3E}">
        <p14:creationId xmlns:p14="http://schemas.microsoft.com/office/powerpoint/2010/main" val="375005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216F1-AC7F-FC3B-91C3-20D4413DDEA2}"/>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6846594-1B53-CF42-211E-C9A2553D26EF}"/>
              </a:ext>
            </a:extLst>
          </p:cNvPr>
          <p:cNvPicPr>
            <a:picLocks noChangeAspect="1"/>
          </p:cNvPicPr>
          <p:nvPr/>
        </p:nvPicPr>
        <p:blipFill>
          <a:blip r:embed="rId3"/>
          <a:stretch>
            <a:fillRect/>
          </a:stretch>
        </p:blipFill>
        <p:spPr>
          <a:xfrm>
            <a:off x="0" y="685240"/>
            <a:ext cx="5889646" cy="5089259"/>
          </a:xfrm>
          <a:prstGeom prst="rect">
            <a:avLst/>
          </a:prstGeom>
        </p:spPr>
      </p:pic>
      <p:pic>
        <p:nvPicPr>
          <p:cNvPr id="15" name="Picture 14">
            <a:extLst>
              <a:ext uri="{FF2B5EF4-FFF2-40B4-BE49-F238E27FC236}">
                <a16:creationId xmlns:a16="http://schemas.microsoft.com/office/drawing/2014/main" id="{6D91C0EC-5A98-49DE-9687-C6E73336AB36}"/>
              </a:ext>
            </a:extLst>
          </p:cNvPr>
          <p:cNvPicPr>
            <a:picLocks noChangeAspect="1"/>
          </p:cNvPicPr>
          <p:nvPr/>
        </p:nvPicPr>
        <p:blipFill>
          <a:blip r:embed="rId4"/>
          <a:stretch>
            <a:fillRect/>
          </a:stretch>
        </p:blipFill>
        <p:spPr>
          <a:xfrm>
            <a:off x="6282262" y="203859"/>
            <a:ext cx="5210691" cy="5570640"/>
          </a:xfrm>
          <a:prstGeom prst="rect">
            <a:avLst/>
          </a:prstGeom>
        </p:spPr>
      </p:pic>
      <p:sp>
        <p:nvSpPr>
          <p:cNvPr id="16" name="Title 1">
            <a:extLst>
              <a:ext uri="{FF2B5EF4-FFF2-40B4-BE49-F238E27FC236}">
                <a16:creationId xmlns:a16="http://schemas.microsoft.com/office/drawing/2014/main" id="{A9B3A3C7-5F20-F3B3-3EAE-06FC2A93341B}"/>
              </a:ext>
            </a:extLst>
          </p:cNvPr>
          <p:cNvSpPr>
            <a:spLocks noGrp="1"/>
          </p:cNvSpPr>
          <p:nvPr>
            <p:ph type="title"/>
          </p:nvPr>
        </p:nvSpPr>
        <p:spPr>
          <a:xfrm>
            <a:off x="7309811" y="5973629"/>
            <a:ext cx="3595634" cy="884371"/>
          </a:xfrm>
        </p:spPr>
        <p:txBody>
          <a:bodyPr>
            <a:normAutofit/>
          </a:bodyPr>
          <a:lstStyle/>
          <a:p>
            <a:pPr algn="ctr"/>
            <a:r>
              <a:rPr cap="none" dirty="0"/>
              <a:t>Ubiquitin</a:t>
            </a:r>
          </a:p>
        </p:txBody>
      </p:sp>
      <p:sp>
        <p:nvSpPr>
          <p:cNvPr id="19" name="Title 1">
            <a:extLst>
              <a:ext uri="{FF2B5EF4-FFF2-40B4-BE49-F238E27FC236}">
                <a16:creationId xmlns:a16="http://schemas.microsoft.com/office/drawing/2014/main" id="{E5957825-8891-1D93-005C-2C19A4665457}"/>
              </a:ext>
            </a:extLst>
          </p:cNvPr>
          <p:cNvSpPr txBox="1">
            <a:spLocks/>
          </p:cNvSpPr>
          <p:nvPr/>
        </p:nvSpPr>
        <p:spPr>
          <a:xfrm>
            <a:off x="492692" y="5774499"/>
            <a:ext cx="5603308" cy="884371"/>
          </a:xfrm>
          <a:prstGeom prst="rect">
            <a:avLst/>
          </a:prstGeom>
        </p:spPr>
        <p:txBody>
          <a:bodyPr vert="horz" lIns="91440" tIns="45720" rIns="91440" bIns="45720" anchor="t">
            <a:normAutofit/>
          </a:bodyPr>
          <a:lstStyle>
            <a:lvl1pPr algn="l" defTabSz="914400">
              <a:lnSpc>
                <a:spcPct val="90000"/>
              </a:lnSpc>
              <a:spcBef>
                <a:spcPct val="0"/>
              </a:spcBef>
              <a:buNone/>
              <a:defRPr sz="2800" b="1" kern="1200" cap="all" spc="50" baseline="0">
                <a:solidFill>
                  <a:schemeClr val="tx1"/>
                </a:solidFill>
                <a:latin typeface="+mj-lt"/>
                <a:ea typeface="+mj-lt"/>
                <a:cs typeface="+mj-lt"/>
              </a:defRPr>
            </a:lvl1pPr>
          </a:lstStyle>
          <a:p>
            <a:pPr algn="ctr"/>
            <a:r>
              <a:rPr lang="en-US" dirty="0"/>
              <a:t>Ubiquitin-like domain of FUBI</a:t>
            </a:r>
            <a:endParaRPr lang="en-US" dirty="0">
              <a:solidFill>
                <a:srgbClr val="444444"/>
              </a:solidFill>
              <a:latin typeface="-apple-system"/>
            </a:endParaRPr>
          </a:p>
        </p:txBody>
      </p:sp>
    </p:spTree>
    <p:extLst>
      <p:ext uri="{BB962C8B-B14F-4D97-AF65-F5344CB8AC3E}">
        <p14:creationId xmlns:p14="http://schemas.microsoft.com/office/powerpoint/2010/main" val="190690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27B1-2F83-3535-7BE9-912ED8411339}"/>
              </a:ext>
            </a:extLst>
          </p:cNvPr>
          <p:cNvSpPr>
            <a:spLocks noGrp="1"/>
          </p:cNvSpPr>
          <p:nvPr>
            <p:ph type="title"/>
          </p:nvPr>
        </p:nvSpPr>
        <p:spPr>
          <a:xfrm>
            <a:off x="813816" y="894667"/>
            <a:ext cx="4959966" cy="1208454"/>
          </a:xfrm>
        </p:spPr>
        <p:txBody>
          <a:bodyPr>
            <a:normAutofit/>
          </a:bodyPr>
          <a:lstStyle/>
          <a:p>
            <a:r>
              <a:rPr sz="4400" cap="none"/>
              <a:t>Ubiquitination</a:t>
            </a:r>
          </a:p>
        </p:txBody>
      </p:sp>
      <p:sp>
        <p:nvSpPr>
          <p:cNvPr id="3" name="Text Placeholder 2">
            <a:extLst>
              <a:ext uri="{FF2B5EF4-FFF2-40B4-BE49-F238E27FC236}">
                <a16:creationId xmlns:a16="http://schemas.microsoft.com/office/drawing/2014/main" id="{51D43A09-85CC-F9F7-CC50-55BEAC55BF29}"/>
              </a:ext>
            </a:extLst>
          </p:cNvPr>
          <p:cNvSpPr>
            <a:spLocks noGrp="1"/>
          </p:cNvSpPr>
          <p:nvPr>
            <p:ph type="body" idx="2"/>
          </p:nvPr>
        </p:nvSpPr>
        <p:spPr>
          <a:xfrm>
            <a:off x="813815" y="1750423"/>
            <a:ext cx="4959967" cy="4847235"/>
          </a:xfrm>
        </p:spPr>
        <p:txBody>
          <a:bodyPr/>
          <a:lstStyle/>
          <a:p>
            <a:pPr marL="285750" indent="-285750">
              <a:buFontTx/>
              <a:buChar char="-"/>
            </a:pPr>
            <a:r>
              <a:rPr sz="2400"/>
              <a:t>Ubiquitination: An enzymatic process involving the covalent attachment of ubiquitin to target proteins</a:t>
            </a:r>
          </a:p>
          <a:p>
            <a:pPr marL="742950" lvl="1" indent="-285750">
              <a:buFontTx/>
              <a:buChar char="-"/>
            </a:pPr>
            <a:r>
              <a:rPr sz="1800"/>
              <a:t>This modulates degradation, transportation, and signal transduction</a:t>
            </a:r>
            <a:r>
              <a:t>. </a:t>
            </a:r>
          </a:p>
          <a:p>
            <a:pPr marL="742950" lvl="1" indent="-285750">
              <a:buFontTx/>
              <a:buChar char="-"/>
            </a:pPr>
            <a:endParaRPr/>
          </a:p>
          <a:p>
            <a:pPr marL="285750" indent="-285750">
              <a:buFontTx/>
              <a:buChar char="-"/>
            </a:pPr>
            <a:r>
              <a:rPr sz="2400"/>
              <a:t>One critical function of ubiquitination is the regulation of protein trafficking and endosomal sorting.</a:t>
            </a:r>
          </a:p>
        </p:txBody>
      </p:sp>
      <p:pic>
        <p:nvPicPr>
          <p:cNvPr id="7" name="Picture 6">
            <a:extLst>
              <a:ext uri="{FF2B5EF4-FFF2-40B4-BE49-F238E27FC236}">
                <a16:creationId xmlns:a16="http://schemas.microsoft.com/office/drawing/2014/main" id="{CFBB4924-665F-407B-8633-17771FB3C24D}"/>
              </a:ext>
            </a:extLst>
          </p:cNvPr>
          <p:cNvPicPr>
            <a:picLocks noChangeAspect="1"/>
          </p:cNvPicPr>
          <p:nvPr/>
        </p:nvPicPr>
        <p:blipFill>
          <a:blip r:embed="rId3"/>
          <a:stretch>
            <a:fillRect/>
          </a:stretch>
        </p:blipFill>
        <p:spPr>
          <a:xfrm>
            <a:off x="5875938" y="1320800"/>
            <a:ext cx="5847160" cy="4732023"/>
          </a:xfrm>
          <a:prstGeom prst="rect">
            <a:avLst/>
          </a:prstGeom>
        </p:spPr>
      </p:pic>
      <p:sp>
        <p:nvSpPr>
          <p:cNvPr id="11" name="TextBox 10">
            <a:extLst>
              <a:ext uri="{FF2B5EF4-FFF2-40B4-BE49-F238E27FC236}">
                <a16:creationId xmlns:a16="http://schemas.microsoft.com/office/drawing/2014/main" id="{FC7E7613-6902-5586-A0FD-85E4326BBC34}"/>
              </a:ext>
            </a:extLst>
          </p:cNvPr>
          <p:cNvSpPr>
            <a:spLocks noGrp="1"/>
          </p:cNvSpPr>
          <p:nvPr/>
        </p:nvSpPr>
        <p:spPr>
          <a:xfrm>
            <a:off x="5875938" y="6131200"/>
            <a:ext cx="6093822" cy="369332"/>
          </a:xfrm>
          <a:prstGeom prst="rect">
            <a:avLst/>
          </a:prstGeom>
          <a:noFill/>
        </p:spPr>
        <p:txBody>
          <a:bodyPr wrap="square">
            <a:spAutoFit/>
          </a:bodyPr>
          <a:lstStyle/>
          <a:p>
            <a:pPr indent="0" algn="ctr">
              <a:buNone/>
            </a:pPr>
            <a:r>
              <a:rPr i="0">
                <a:solidFill>
                  <a:schemeClr val="tx1"/>
                </a:solidFill>
                <a:latin typeface="+mn-lt"/>
                <a:ea typeface="+mn-lt"/>
                <a:cs typeface="+mn-lt"/>
              </a:rPr>
              <a:t>Liao </a:t>
            </a:r>
            <a:r>
              <a:rPr i="1">
                <a:solidFill>
                  <a:schemeClr val="tx1"/>
                </a:solidFill>
                <a:latin typeface="+mn-lt"/>
                <a:ea typeface="+mn-lt"/>
                <a:cs typeface="+mn-lt"/>
              </a:rPr>
              <a:t>et al</a:t>
            </a:r>
            <a:r>
              <a:rPr i="0">
                <a:solidFill>
                  <a:schemeClr val="tx1"/>
                </a:solidFill>
                <a:latin typeface="+mn-lt"/>
                <a:ea typeface="+mn-lt"/>
                <a:cs typeface="+mn-lt"/>
              </a:rPr>
              <a:t>., </a:t>
            </a:r>
            <a:r>
              <a:rPr i="1">
                <a:solidFill>
                  <a:schemeClr val="tx1"/>
                </a:solidFill>
                <a:latin typeface="+mn-lt"/>
                <a:ea typeface="+mn-lt"/>
                <a:cs typeface="+mn-lt"/>
              </a:rPr>
              <a:t>Medcomm</a:t>
            </a:r>
            <a:r>
              <a:rPr i="1"/>
              <a:t>. (2025)</a:t>
            </a:r>
            <a:r>
              <a:rPr i="0">
                <a:solidFill>
                  <a:schemeClr val="tx1"/>
                </a:solidFill>
                <a:latin typeface="+mn-lt"/>
                <a:ea typeface="+mn-lt"/>
                <a:cs typeface="+mn-lt"/>
              </a:rPr>
              <a:t> </a:t>
            </a:r>
            <a:endParaRPr i="0">
              <a:solidFill>
                <a:srgbClr val="1C1D1E"/>
              </a:solidFill>
              <a:latin typeface="Open Sans"/>
              <a:ea typeface="Open Sans"/>
              <a:cs typeface="Open Sans"/>
            </a:endParaRPr>
          </a:p>
        </p:txBody>
      </p:sp>
    </p:spTree>
    <p:extLst>
      <p:ext uri="{BB962C8B-B14F-4D97-AF65-F5344CB8AC3E}">
        <p14:creationId xmlns:p14="http://schemas.microsoft.com/office/powerpoint/2010/main" val="3011875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B14FDB-43A9-4031-B1BF-C200CF4B65EA}"/>
              </a:ext>
            </a:extLst>
          </p:cNvPr>
          <p:cNvPicPr>
            <a:picLocks noChangeAspect="1"/>
          </p:cNvPicPr>
          <p:nvPr/>
        </p:nvPicPr>
        <p:blipFill>
          <a:blip r:embed="rId3"/>
          <a:stretch>
            <a:fillRect/>
          </a:stretch>
        </p:blipFill>
        <p:spPr>
          <a:xfrm>
            <a:off x="2223083" y="110037"/>
            <a:ext cx="7745834" cy="6268593"/>
          </a:xfrm>
          <a:prstGeom prst="rect">
            <a:avLst/>
          </a:prstGeom>
        </p:spPr>
      </p:pic>
      <p:sp>
        <p:nvSpPr>
          <p:cNvPr id="7" name="TextBox 6">
            <a:extLst>
              <a:ext uri="{FF2B5EF4-FFF2-40B4-BE49-F238E27FC236}">
                <a16:creationId xmlns:a16="http://schemas.microsoft.com/office/drawing/2014/main" id="{83E356FE-0151-0D8B-3829-E57BBD70EA83}"/>
              </a:ext>
            </a:extLst>
          </p:cNvPr>
          <p:cNvSpPr>
            <a:spLocks noGrp="1"/>
          </p:cNvSpPr>
          <p:nvPr/>
        </p:nvSpPr>
        <p:spPr>
          <a:xfrm>
            <a:off x="3049089" y="6378631"/>
            <a:ext cx="6093822" cy="369332"/>
          </a:xfrm>
          <a:prstGeom prst="rect">
            <a:avLst/>
          </a:prstGeom>
          <a:noFill/>
        </p:spPr>
        <p:txBody>
          <a:bodyPr wrap="square">
            <a:spAutoFit/>
          </a:bodyPr>
          <a:lstStyle/>
          <a:p>
            <a:pPr indent="0" algn="ctr">
              <a:buNone/>
            </a:pPr>
            <a:r>
              <a:rPr i="0">
                <a:solidFill>
                  <a:schemeClr val="tx1"/>
                </a:solidFill>
                <a:latin typeface="+mn-lt"/>
                <a:ea typeface="+mn-lt"/>
                <a:cs typeface="+mn-lt"/>
              </a:rPr>
              <a:t>Liao </a:t>
            </a:r>
            <a:r>
              <a:rPr i="1">
                <a:solidFill>
                  <a:schemeClr val="tx1"/>
                </a:solidFill>
                <a:latin typeface="+mn-lt"/>
                <a:ea typeface="+mn-lt"/>
                <a:cs typeface="+mn-lt"/>
              </a:rPr>
              <a:t>et al</a:t>
            </a:r>
            <a:r>
              <a:rPr i="0">
                <a:solidFill>
                  <a:schemeClr val="tx1"/>
                </a:solidFill>
                <a:latin typeface="+mn-lt"/>
                <a:ea typeface="+mn-lt"/>
                <a:cs typeface="+mn-lt"/>
              </a:rPr>
              <a:t>., </a:t>
            </a:r>
            <a:r>
              <a:rPr i="1">
                <a:solidFill>
                  <a:schemeClr val="tx1"/>
                </a:solidFill>
                <a:latin typeface="+mn-lt"/>
                <a:ea typeface="+mn-lt"/>
                <a:cs typeface="+mn-lt"/>
              </a:rPr>
              <a:t>Medcomm</a:t>
            </a:r>
            <a:r>
              <a:rPr i="1"/>
              <a:t>. (2025)</a:t>
            </a:r>
            <a:r>
              <a:rPr i="0">
                <a:solidFill>
                  <a:schemeClr val="tx1"/>
                </a:solidFill>
                <a:latin typeface="+mn-lt"/>
                <a:ea typeface="+mn-lt"/>
                <a:cs typeface="+mn-lt"/>
              </a:rPr>
              <a:t> </a:t>
            </a:r>
            <a:endParaRPr i="0">
              <a:solidFill>
                <a:srgbClr val="1C1D1E"/>
              </a:solidFill>
              <a:latin typeface="Open Sans"/>
              <a:ea typeface="Open Sans"/>
              <a:cs typeface="Open Sans"/>
            </a:endParaRPr>
          </a:p>
        </p:txBody>
      </p:sp>
    </p:spTree>
    <p:extLst>
      <p:ext uri="{BB962C8B-B14F-4D97-AF65-F5344CB8AC3E}">
        <p14:creationId xmlns:p14="http://schemas.microsoft.com/office/powerpoint/2010/main" val="194912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D6D9EE-295F-438C-B6C5-E2F2C9079302}"/>
              </a:ext>
            </a:extLst>
          </p:cNvPr>
          <p:cNvPicPr>
            <a:picLocks noChangeAspect="1"/>
          </p:cNvPicPr>
          <p:nvPr/>
        </p:nvPicPr>
        <p:blipFill>
          <a:blip r:embed="rId3"/>
          <a:stretch>
            <a:fillRect/>
          </a:stretch>
        </p:blipFill>
        <p:spPr>
          <a:xfrm>
            <a:off x="2223083" y="110037"/>
            <a:ext cx="7745834" cy="6268593"/>
          </a:xfrm>
          <a:prstGeom prst="rect">
            <a:avLst/>
          </a:prstGeom>
        </p:spPr>
      </p:pic>
      <p:sp>
        <p:nvSpPr>
          <p:cNvPr id="6" name="TextBox 5">
            <a:extLst>
              <a:ext uri="{FF2B5EF4-FFF2-40B4-BE49-F238E27FC236}">
                <a16:creationId xmlns:a16="http://schemas.microsoft.com/office/drawing/2014/main" id="{1F60A464-9DDE-96AA-5DE6-EAF0398561E1}"/>
              </a:ext>
            </a:extLst>
          </p:cNvPr>
          <p:cNvSpPr>
            <a:spLocks noGrp="1"/>
          </p:cNvSpPr>
          <p:nvPr/>
        </p:nvSpPr>
        <p:spPr>
          <a:xfrm>
            <a:off x="3049089" y="6378631"/>
            <a:ext cx="6093822" cy="369332"/>
          </a:xfrm>
          <a:prstGeom prst="rect">
            <a:avLst/>
          </a:prstGeom>
          <a:noFill/>
        </p:spPr>
        <p:txBody>
          <a:bodyPr wrap="square">
            <a:spAutoFit/>
          </a:bodyPr>
          <a:lstStyle/>
          <a:p>
            <a:pPr indent="0" algn="ctr">
              <a:buNone/>
            </a:pPr>
            <a:r>
              <a:rPr i="0">
                <a:solidFill>
                  <a:schemeClr val="tx1"/>
                </a:solidFill>
                <a:latin typeface="+mn-lt"/>
                <a:ea typeface="+mn-lt"/>
                <a:cs typeface="+mn-lt"/>
              </a:rPr>
              <a:t>Liao </a:t>
            </a:r>
            <a:r>
              <a:rPr i="1">
                <a:solidFill>
                  <a:schemeClr val="tx1"/>
                </a:solidFill>
                <a:latin typeface="+mn-lt"/>
                <a:ea typeface="+mn-lt"/>
                <a:cs typeface="+mn-lt"/>
              </a:rPr>
              <a:t>et al</a:t>
            </a:r>
            <a:r>
              <a:rPr i="0">
                <a:solidFill>
                  <a:schemeClr val="tx1"/>
                </a:solidFill>
                <a:latin typeface="+mn-lt"/>
                <a:ea typeface="+mn-lt"/>
                <a:cs typeface="+mn-lt"/>
              </a:rPr>
              <a:t>., </a:t>
            </a:r>
            <a:r>
              <a:rPr i="1">
                <a:solidFill>
                  <a:schemeClr val="tx1"/>
                </a:solidFill>
                <a:latin typeface="+mn-lt"/>
                <a:ea typeface="+mn-lt"/>
                <a:cs typeface="+mn-lt"/>
              </a:rPr>
              <a:t>Medcomm</a:t>
            </a:r>
            <a:r>
              <a:rPr i="1"/>
              <a:t>. (2025)</a:t>
            </a:r>
            <a:r>
              <a:rPr i="0">
                <a:solidFill>
                  <a:schemeClr val="tx1"/>
                </a:solidFill>
                <a:latin typeface="+mn-lt"/>
                <a:ea typeface="+mn-lt"/>
                <a:cs typeface="+mn-lt"/>
              </a:rPr>
              <a:t> </a:t>
            </a:r>
            <a:endParaRPr i="0">
              <a:solidFill>
                <a:srgbClr val="1C1D1E"/>
              </a:solidFill>
              <a:latin typeface="Open Sans"/>
              <a:ea typeface="Open Sans"/>
              <a:cs typeface="Open Sans"/>
            </a:endParaRPr>
          </a:p>
        </p:txBody>
      </p:sp>
    </p:spTree>
    <p:extLst>
      <p:ext uri="{BB962C8B-B14F-4D97-AF65-F5344CB8AC3E}">
        <p14:creationId xmlns:p14="http://schemas.microsoft.com/office/powerpoint/2010/main" val="2024742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938290-BFE5-6B56-C92A-4807A1B5CB9E}"/>
              </a:ext>
            </a:extLst>
          </p:cNvPr>
          <p:cNvPicPr>
            <a:picLocks noChangeAspect="1"/>
          </p:cNvPicPr>
          <p:nvPr/>
        </p:nvPicPr>
        <p:blipFill>
          <a:blip r:embed="rId3"/>
          <a:stretch>
            <a:fillRect/>
          </a:stretch>
        </p:blipFill>
        <p:spPr>
          <a:xfrm>
            <a:off x="73795" y="929481"/>
            <a:ext cx="12118205" cy="4999038"/>
          </a:xfrm>
          <a:prstGeom prst="rect">
            <a:avLst/>
          </a:prstGeom>
        </p:spPr>
      </p:pic>
      <p:pic>
        <p:nvPicPr>
          <p:cNvPr id="5" name="Picture 4">
            <a:extLst>
              <a:ext uri="{FF2B5EF4-FFF2-40B4-BE49-F238E27FC236}">
                <a16:creationId xmlns:a16="http://schemas.microsoft.com/office/drawing/2014/main" id="{11AAAE4E-01AE-0C71-8359-F8415455B5E7}"/>
              </a:ext>
            </a:extLst>
          </p:cNvPr>
          <p:cNvPicPr>
            <a:picLocks noChangeAspect="1"/>
          </p:cNvPicPr>
          <p:nvPr/>
        </p:nvPicPr>
        <p:blipFill>
          <a:blip r:embed="rId4"/>
          <a:stretch>
            <a:fillRect/>
          </a:stretch>
        </p:blipFill>
        <p:spPr>
          <a:xfrm>
            <a:off x="3216127" y="5937914"/>
            <a:ext cx="5759746" cy="349268"/>
          </a:xfrm>
          <a:prstGeom prst="rect">
            <a:avLst/>
          </a:prstGeom>
        </p:spPr>
      </p:pic>
    </p:spTree>
    <p:extLst>
      <p:ext uri="{BB962C8B-B14F-4D97-AF65-F5344CB8AC3E}">
        <p14:creationId xmlns:p14="http://schemas.microsoft.com/office/powerpoint/2010/main" val="202589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864F2D-4670-4551-A869-26FCF9A83213}"/>
              </a:ext>
            </a:extLst>
          </p:cNvPr>
          <p:cNvPicPr>
            <a:picLocks noChangeAspect="1"/>
          </p:cNvPicPr>
          <p:nvPr/>
        </p:nvPicPr>
        <p:blipFill>
          <a:blip r:embed="rId3"/>
          <a:stretch>
            <a:fillRect/>
          </a:stretch>
        </p:blipFill>
        <p:spPr>
          <a:xfrm>
            <a:off x="3460151" y="1028541"/>
            <a:ext cx="8563538" cy="5718677"/>
          </a:xfrm>
          <a:prstGeom prst="rect">
            <a:avLst/>
          </a:prstGeom>
        </p:spPr>
      </p:pic>
      <p:sp>
        <p:nvSpPr>
          <p:cNvPr id="6" name="Title 1">
            <a:extLst>
              <a:ext uri="{FF2B5EF4-FFF2-40B4-BE49-F238E27FC236}">
                <a16:creationId xmlns:a16="http://schemas.microsoft.com/office/drawing/2014/main" id="{27B7B4F4-E05A-BFE2-6DB4-F6670A3C5F5A}"/>
              </a:ext>
            </a:extLst>
          </p:cNvPr>
          <p:cNvSpPr>
            <a:spLocks noGrp="1"/>
          </p:cNvSpPr>
          <p:nvPr/>
        </p:nvSpPr>
        <p:spPr>
          <a:xfrm>
            <a:off x="4518660" y="231424"/>
            <a:ext cx="6446520" cy="1208454"/>
          </a:xfrm>
          <a:prstGeom prst="rect">
            <a:avLst/>
          </a:prstGeom>
        </p:spPr>
        <p:txBody>
          <a:bodyPr>
            <a:normAutofit/>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r>
              <a:rPr sz="4400" cap="none"/>
              <a:t>Ubiquitin Family MSA</a:t>
            </a:r>
          </a:p>
        </p:txBody>
      </p:sp>
      <p:sp>
        <p:nvSpPr>
          <p:cNvPr id="10" name="TextBox 9">
            <a:extLst>
              <a:ext uri="{FF2B5EF4-FFF2-40B4-BE49-F238E27FC236}">
                <a16:creationId xmlns:a16="http://schemas.microsoft.com/office/drawing/2014/main" id="{E21F1AAD-27A4-A438-F751-AA8D8B467360}"/>
              </a:ext>
            </a:extLst>
          </p:cNvPr>
          <p:cNvSpPr>
            <a:spLocks noGrp="1"/>
          </p:cNvSpPr>
          <p:nvPr/>
        </p:nvSpPr>
        <p:spPr>
          <a:xfrm>
            <a:off x="558228" y="1523389"/>
            <a:ext cx="2608217" cy="4524315"/>
          </a:xfrm>
          <a:prstGeom prst="rect">
            <a:avLst/>
          </a:prstGeom>
          <a:noFill/>
        </p:spPr>
        <p:txBody>
          <a:bodyPr wrap="square">
            <a:spAutoFit/>
          </a:bodyPr>
          <a:lstStyle/>
          <a:p>
            <a:r>
              <a:rPr sz="3200" dirty="0"/>
              <a:t>Seed: 59 related sequences; any two share about 23% of their amino acids</a:t>
            </a:r>
          </a:p>
          <a:p>
            <a:endParaRPr sz="3200" dirty="0"/>
          </a:p>
        </p:txBody>
      </p:sp>
      <p:pic>
        <p:nvPicPr>
          <p:cNvPr id="14" name="Picture 13">
            <a:extLst>
              <a:ext uri="{FF2B5EF4-FFF2-40B4-BE49-F238E27FC236}">
                <a16:creationId xmlns:a16="http://schemas.microsoft.com/office/drawing/2014/main" id="{094B34F6-3117-4A86-927B-D1BED4D45D47}"/>
              </a:ext>
            </a:extLst>
          </p:cNvPr>
          <p:cNvPicPr>
            <a:picLocks noChangeAspect="1"/>
          </p:cNvPicPr>
          <p:nvPr/>
        </p:nvPicPr>
        <p:blipFill>
          <a:blip r:embed="rId4"/>
          <a:stretch>
            <a:fillRect/>
          </a:stretch>
        </p:blipFill>
        <p:spPr>
          <a:xfrm>
            <a:off x="671711" y="440363"/>
            <a:ext cx="2381250" cy="790575"/>
          </a:xfrm>
          <a:prstGeom prst="rect">
            <a:avLst/>
          </a:prstGeom>
        </p:spPr>
      </p:pic>
    </p:spTree>
    <p:extLst>
      <p:ext uri="{BB962C8B-B14F-4D97-AF65-F5344CB8AC3E}">
        <p14:creationId xmlns:p14="http://schemas.microsoft.com/office/powerpoint/2010/main" val="2156606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E748FD-9F2A-4F71-ABEF-D4914D65E537}"/>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r>
              <a:rPr lang="en-US" sz="3200" dirty="0"/>
              <a:t>2. Ubiquitin MSA</a:t>
            </a:r>
            <a:endParaRPr lang="en-US" sz="3200" b="0" dirty="0"/>
          </a:p>
        </p:txBody>
      </p:sp>
      <p:sp>
        <p:nvSpPr>
          <p:cNvPr id="2" name="Notebook code">
            <a:extLst>
              <a:ext uri="{FF2B5EF4-FFF2-40B4-BE49-F238E27FC236}">
                <a16:creationId xmlns:a16="http://schemas.microsoft.com/office/drawing/2014/main" id="{D52C7534-866F-41E0-A8D8-71521C8660B4}"/>
              </a:ext>
            </a:extLst>
          </p:cNvPr>
          <p:cNvSpPr>
            <a:spLocks noGrp="1"/>
          </p:cNvSpPr>
          <p:nvPr/>
        </p:nvSpPr>
        <p:spPr>
          <a:xfrm>
            <a:off x="640080" y="952500"/>
            <a:ext cx="10881360" cy="526542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698">
                <a:solidFill>
                  <a:srgbClr val="222222"/>
                </a:solidFill>
                <a:latin typeface="Consolas"/>
                <a:ea typeface="Consolas"/>
                <a:cs typeface="Consolas"/>
              </a:defRPr>
            </a:pPr>
            <a:r>
              <a:rPr lang="en-US" sz="2000" dirty="0" err="1">
                <a:solidFill>
                  <a:srgbClr val="222222"/>
                </a:solidFill>
                <a:latin typeface="Consolas"/>
                <a:ea typeface="Consolas"/>
                <a:cs typeface="Consolas"/>
              </a:rPr>
              <a:t>wtUb_seq</a:t>
            </a:r>
            <a:r>
              <a:rPr lang="en-US" sz="2000" dirty="0">
                <a:solidFill>
                  <a:srgbClr val="222222"/>
                </a:solidFill>
                <a:latin typeface="Consolas"/>
                <a:ea typeface="Consolas"/>
                <a:cs typeface="Consolas"/>
              </a:rPr>
              <a:t> = "MQIFVKTLTGKTITLEVEPSDTIENVKAKIQDKEGIPPDQQRLIFAGKQLEDGRTLSDYNIQKESTLHLVLRLRGG"</a:t>
            </a:r>
          </a:p>
          <a:p>
            <a:pPr>
              <a:buNone/>
              <a:defRPr sz="698">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with open(UBIQUITIN_MSA_PATH) as f:</a:t>
            </a: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    seqs = [</a:t>
            </a:r>
            <a:r>
              <a:rPr lang="en-US" sz="2000" dirty="0" err="1">
                <a:solidFill>
                  <a:srgbClr val="222222"/>
                </a:solidFill>
                <a:latin typeface="Consolas"/>
                <a:ea typeface="Consolas"/>
                <a:cs typeface="Consolas"/>
              </a:rPr>
              <a:t>line.strip</a:t>
            </a:r>
            <a:r>
              <a:rPr lang="en-US" sz="2000" dirty="0">
                <a:solidFill>
                  <a:srgbClr val="222222"/>
                </a:solidFill>
                <a:latin typeface="Consolas"/>
                <a:ea typeface="Consolas"/>
                <a:cs typeface="Consolas"/>
              </a:rPr>
              <a:t>() for line in f if </a:t>
            </a:r>
            <a:r>
              <a:rPr lang="en-US" sz="2000" dirty="0" err="1">
                <a:solidFill>
                  <a:srgbClr val="222222"/>
                </a:solidFill>
                <a:latin typeface="Consolas"/>
                <a:ea typeface="Consolas"/>
                <a:cs typeface="Consolas"/>
              </a:rPr>
              <a:t>line.strip</a:t>
            </a:r>
            <a:r>
              <a:rPr lang="en-US" sz="2000" dirty="0">
                <a:solidFill>
                  <a:srgbClr val="222222"/>
                </a:solidFill>
                <a:latin typeface="Consolas"/>
                <a:ea typeface="Consolas"/>
                <a:cs typeface="Consolas"/>
              </a:rPr>
              <a:t>() and not </a:t>
            </a:r>
            <a:r>
              <a:rPr lang="en-US" sz="2000" dirty="0" err="1">
                <a:solidFill>
                  <a:srgbClr val="222222"/>
                </a:solidFill>
                <a:latin typeface="Consolas"/>
                <a:ea typeface="Consolas"/>
                <a:cs typeface="Consolas"/>
              </a:rPr>
              <a:t>line.startswith</a:t>
            </a:r>
            <a:r>
              <a:rPr lang="en-US" sz="2000" dirty="0">
                <a:solidFill>
                  <a:srgbClr val="222222"/>
                </a:solidFill>
                <a:latin typeface="Consolas"/>
                <a:ea typeface="Consolas"/>
                <a:cs typeface="Consolas"/>
              </a:rPr>
              <a:t>("&gt;")]</a:t>
            </a:r>
          </a:p>
          <a:p>
            <a:pPr>
              <a:buNone/>
              <a:defRPr sz="698">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print("Shape of the </a:t>
            </a:r>
            <a:r>
              <a:rPr lang="en-US" sz="2000" dirty="0" err="1">
                <a:solidFill>
                  <a:srgbClr val="222222"/>
                </a:solidFill>
                <a:latin typeface="Consolas"/>
                <a:ea typeface="Consolas"/>
                <a:cs typeface="Consolas"/>
              </a:rPr>
              <a:t>msa</a:t>
            </a: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np.shape</a:t>
            </a:r>
            <a:r>
              <a:rPr lang="en-US" sz="2000" dirty="0">
                <a:solidFill>
                  <a:srgbClr val="222222"/>
                </a:solidFill>
                <a:latin typeface="Consolas"/>
                <a:ea typeface="Consolas"/>
                <a:cs typeface="Consolas"/>
              </a:rPr>
              <a:t>(</a:t>
            </a:r>
            <a:r>
              <a:rPr lang="en-US" sz="2000" dirty="0" err="1">
                <a:solidFill>
                  <a:srgbClr val="222222"/>
                </a:solidFill>
                <a:latin typeface="Consolas"/>
                <a:ea typeface="Consolas"/>
                <a:cs typeface="Consolas"/>
              </a:rPr>
              <a:t>np.array</a:t>
            </a:r>
            <a:r>
              <a:rPr lang="en-US" sz="2000" dirty="0">
                <a:solidFill>
                  <a:srgbClr val="222222"/>
                </a:solidFill>
                <a:latin typeface="Consolas"/>
                <a:ea typeface="Consolas"/>
                <a:cs typeface="Consolas"/>
              </a:rPr>
              <a:t>([list(seq) for seq in seqs])))</a:t>
            </a: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print("Do they match?", seqs[0] == </a:t>
            </a:r>
            <a:r>
              <a:rPr lang="en-US" sz="2000" dirty="0" err="1">
                <a:solidFill>
                  <a:srgbClr val="222222"/>
                </a:solidFill>
                <a:latin typeface="Consolas"/>
                <a:ea typeface="Consolas"/>
                <a:cs typeface="Consolas"/>
              </a:rPr>
              <a:t>wtUb_seq</a:t>
            </a:r>
            <a:r>
              <a:rPr lang="en-US" sz="2000" dirty="0">
                <a:solidFill>
                  <a:srgbClr val="222222"/>
                </a:solidFill>
                <a:latin typeface="Consolas"/>
                <a:ea typeface="Consolas"/>
                <a:cs typeface="Consolas"/>
              </a:rPr>
              <a:t>)</a:t>
            </a:r>
          </a:p>
          <a:p>
            <a:pPr>
              <a:buNone/>
              <a:defRPr sz="698">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print("\</a:t>
            </a:r>
            <a:r>
              <a:rPr lang="en-US" sz="2000" dirty="0" err="1">
                <a:solidFill>
                  <a:srgbClr val="222222"/>
                </a:solidFill>
                <a:latin typeface="Consolas"/>
                <a:ea typeface="Consolas"/>
                <a:cs typeface="Consolas"/>
              </a:rPr>
              <a:t>nFirst</a:t>
            </a:r>
            <a:r>
              <a:rPr lang="en-US" sz="2000" dirty="0">
                <a:solidFill>
                  <a:srgbClr val="222222"/>
                </a:solidFill>
                <a:latin typeface="Consolas"/>
                <a:ea typeface="Consolas"/>
                <a:cs typeface="Consolas"/>
              </a:rPr>
              <a:t> 5 rows of the </a:t>
            </a:r>
            <a:r>
              <a:rPr lang="en-US" sz="2000" dirty="0" err="1">
                <a:solidFill>
                  <a:srgbClr val="222222"/>
                </a:solidFill>
                <a:latin typeface="Consolas"/>
                <a:ea typeface="Consolas"/>
                <a:cs typeface="Consolas"/>
              </a:rPr>
              <a:t>msa</a:t>
            </a:r>
            <a:r>
              <a:rPr lang="en-US" sz="2000" dirty="0">
                <a:solidFill>
                  <a:srgbClr val="222222"/>
                </a:solidFill>
                <a:latin typeface="Consolas"/>
                <a:ea typeface="Consolas"/>
                <a:cs typeface="Consolas"/>
              </a:rPr>
              <a:t>:")</a:t>
            </a: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for </a:t>
            </a:r>
            <a:r>
              <a:rPr lang="en-US" sz="2000" dirty="0" err="1">
                <a:solidFill>
                  <a:srgbClr val="222222"/>
                </a:solidFill>
                <a:latin typeface="Consolas"/>
                <a:ea typeface="Consolas"/>
                <a:cs typeface="Consolas"/>
              </a:rPr>
              <a:t>i</a:t>
            </a:r>
            <a:r>
              <a:rPr lang="en-US" sz="2000" dirty="0">
                <a:solidFill>
                  <a:srgbClr val="222222"/>
                </a:solidFill>
                <a:latin typeface="Consolas"/>
                <a:ea typeface="Consolas"/>
                <a:cs typeface="Consolas"/>
              </a:rPr>
              <a:t>, seq in enumerate(seqs[:5]):</a:t>
            </a:r>
          </a:p>
          <a:p>
            <a:pPr>
              <a:buNone/>
              <a:defRPr sz="698">
                <a:solidFill>
                  <a:srgbClr val="222222"/>
                </a:solidFill>
                <a:latin typeface="Consolas"/>
                <a:ea typeface="Consolas"/>
                <a:cs typeface="Consolas"/>
              </a:defRPr>
            </a:pPr>
            <a:r>
              <a:rPr lang="en-US" sz="2000" dirty="0">
                <a:solidFill>
                  <a:srgbClr val="222222"/>
                </a:solidFill>
                <a:latin typeface="Consolas"/>
                <a:ea typeface="Consolas"/>
                <a:cs typeface="Consolas"/>
              </a:rPr>
              <a:t>    print(f"{</a:t>
            </a:r>
            <a:r>
              <a:rPr lang="en-US" sz="2000" dirty="0" err="1">
                <a:solidFill>
                  <a:srgbClr val="222222"/>
                </a:solidFill>
                <a:latin typeface="Consolas"/>
                <a:ea typeface="Consolas"/>
                <a:cs typeface="Consolas"/>
              </a:rPr>
              <a:t>i</a:t>
            </a:r>
            <a:r>
              <a:rPr lang="en-US" sz="2000" dirty="0">
                <a:solidFill>
                  <a:srgbClr val="222222"/>
                </a:solidFill>
                <a:latin typeface="Consolas"/>
                <a:ea typeface="Consolas"/>
                <a:cs typeface="Consolas"/>
              </a:rPr>
              <a:t>}: {seq}")</a:t>
            </a:r>
            <a:endParaRPr sz="2000" dirty="0">
              <a:solidFill>
                <a:srgbClr val="222222"/>
              </a:solidFill>
              <a:latin typeface="Consolas"/>
              <a:ea typeface="Consolas"/>
              <a:cs typeface="Consolas"/>
            </a:endParaRPr>
          </a:p>
        </p:txBody>
      </p:sp>
    </p:spTree>
    <p:extLst>
      <p:ext uri="{BB962C8B-B14F-4D97-AF65-F5344CB8AC3E}">
        <p14:creationId xmlns:p14="http://schemas.microsoft.com/office/powerpoint/2010/main" val="1552636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A933E-D984-C06E-CEF2-188F905961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B8D8BA-1530-EE61-702B-60A30EE3BAA0}"/>
              </a:ext>
            </a:extLst>
          </p:cNvPr>
          <p:cNvPicPr>
            <a:picLocks noChangeAspect="1"/>
          </p:cNvPicPr>
          <p:nvPr/>
        </p:nvPicPr>
        <p:blipFill>
          <a:blip r:embed="rId3"/>
          <a:srcRect t="13408" r="1184" b="75248"/>
          <a:stretch>
            <a:fillRect/>
          </a:stretch>
        </p:blipFill>
        <p:spPr>
          <a:xfrm>
            <a:off x="978950" y="5233272"/>
            <a:ext cx="10234095" cy="784554"/>
          </a:xfrm>
          <a:prstGeom prst="rect">
            <a:avLst/>
          </a:prstGeom>
        </p:spPr>
      </p:pic>
      <p:sp>
        <p:nvSpPr>
          <p:cNvPr id="6" name="Title 1">
            <a:extLst>
              <a:ext uri="{FF2B5EF4-FFF2-40B4-BE49-F238E27FC236}">
                <a16:creationId xmlns:a16="http://schemas.microsoft.com/office/drawing/2014/main" id="{94ACDD9C-FD4C-D2FB-99EF-D3219471DFDF}"/>
              </a:ext>
            </a:extLst>
          </p:cNvPr>
          <p:cNvSpPr>
            <a:spLocks noGrp="1"/>
          </p:cNvSpPr>
          <p:nvPr/>
        </p:nvSpPr>
        <p:spPr>
          <a:xfrm>
            <a:off x="4518660" y="231424"/>
            <a:ext cx="6446520" cy="1208454"/>
          </a:xfrm>
          <a:prstGeom prst="rect">
            <a:avLst/>
          </a:prstGeom>
        </p:spPr>
        <p:txBody>
          <a:bodyPr>
            <a:normAutofit/>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r>
              <a:rPr sz="4400" cap="none"/>
              <a:t>Ubiquitin Family MSA</a:t>
            </a:r>
          </a:p>
        </p:txBody>
      </p:sp>
      <p:pic>
        <p:nvPicPr>
          <p:cNvPr id="14" name="Picture 13">
            <a:extLst>
              <a:ext uri="{FF2B5EF4-FFF2-40B4-BE49-F238E27FC236}">
                <a16:creationId xmlns:a16="http://schemas.microsoft.com/office/drawing/2014/main" id="{A208F0FD-FC1F-1FC2-D51C-5D7A5A55ABCE}"/>
              </a:ext>
            </a:extLst>
          </p:cNvPr>
          <p:cNvPicPr>
            <a:picLocks noChangeAspect="1"/>
          </p:cNvPicPr>
          <p:nvPr/>
        </p:nvPicPr>
        <p:blipFill>
          <a:blip r:embed="rId4"/>
          <a:stretch>
            <a:fillRect/>
          </a:stretch>
        </p:blipFill>
        <p:spPr>
          <a:xfrm>
            <a:off x="671711" y="440363"/>
            <a:ext cx="2381250" cy="790575"/>
          </a:xfrm>
          <a:prstGeom prst="rect">
            <a:avLst/>
          </a:prstGeom>
        </p:spPr>
      </p:pic>
      <p:sp>
        <p:nvSpPr>
          <p:cNvPr id="4" name="TextBox 3">
            <a:extLst>
              <a:ext uri="{FF2B5EF4-FFF2-40B4-BE49-F238E27FC236}">
                <a16:creationId xmlns:a16="http://schemas.microsoft.com/office/drawing/2014/main" id="{3D6CA7C5-4DBB-1A7C-2BC3-201CD8134057}"/>
              </a:ext>
            </a:extLst>
          </p:cNvPr>
          <p:cNvSpPr txBox="1"/>
          <p:nvPr/>
        </p:nvSpPr>
        <p:spPr>
          <a:xfrm>
            <a:off x="978951" y="4708936"/>
            <a:ext cx="10234095" cy="338554"/>
          </a:xfrm>
          <a:prstGeom prst="rect">
            <a:avLst/>
          </a:prstGeom>
          <a:noFill/>
        </p:spPr>
        <p:txBody>
          <a:bodyPr wrap="square">
            <a:spAutoFit/>
          </a:bodyPr>
          <a:lstStyle/>
          <a:p>
            <a:pPr>
              <a:buNone/>
              <a:defRPr sz="698">
                <a:solidFill>
                  <a:srgbClr val="222222"/>
                </a:solidFill>
                <a:latin typeface="Consolas"/>
                <a:ea typeface="Consolas"/>
                <a:cs typeface="Consolas"/>
              </a:defRPr>
            </a:pPr>
            <a:r>
              <a:rPr lang="en-US" sz="1600" dirty="0">
                <a:solidFill>
                  <a:srgbClr val="222222"/>
                </a:solidFill>
                <a:latin typeface="Consolas"/>
                <a:ea typeface="Consolas"/>
                <a:cs typeface="Consolas"/>
              </a:rPr>
              <a:t>Ubiquitin: MQIFVKTLTGKTITLEVEPSDTIENVKAKIQDKEGIPPDQQRLIFAGKQLEDGRTLSDYNIQKESTLHLVLRLRGG</a:t>
            </a:r>
          </a:p>
        </p:txBody>
      </p:sp>
      <p:pic>
        <p:nvPicPr>
          <p:cNvPr id="9" name="Picture 8">
            <a:extLst>
              <a:ext uri="{FF2B5EF4-FFF2-40B4-BE49-F238E27FC236}">
                <a16:creationId xmlns:a16="http://schemas.microsoft.com/office/drawing/2014/main" id="{D1FB1433-1B38-5730-2B74-BCDE711129B1}"/>
              </a:ext>
            </a:extLst>
          </p:cNvPr>
          <p:cNvPicPr>
            <a:picLocks noChangeAspect="1"/>
          </p:cNvPicPr>
          <p:nvPr/>
        </p:nvPicPr>
        <p:blipFill>
          <a:blip r:embed="rId5"/>
          <a:stretch>
            <a:fillRect/>
          </a:stretch>
        </p:blipFill>
        <p:spPr>
          <a:xfrm>
            <a:off x="978952" y="1551414"/>
            <a:ext cx="10234095" cy="2837046"/>
          </a:xfrm>
          <a:prstGeom prst="rect">
            <a:avLst/>
          </a:prstGeom>
        </p:spPr>
      </p:pic>
    </p:spTree>
    <p:extLst>
      <p:ext uri="{BB962C8B-B14F-4D97-AF65-F5344CB8AC3E}">
        <p14:creationId xmlns:p14="http://schemas.microsoft.com/office/powerpoint/2010/main" val="620868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09104E-B81E-4A14-B9AB-F281B121E959}"/>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10: compare each row with ubiquitin</a:t>
            </a:r>
          </a:p>
        </p:txBody>
      </p:sp>
      <p:sp>
        <p:nvSpPr>
          <p:cNvPr id="2" name="Notebook code">
            <a:extLst>
              <a:ext uri="{FF2B5EF4-FFF2-40B4-BE49-F238E27FC236}">
                <a16:creationId xmlns:a16="http://schemas.microsoft.com/office/drawing/2014/main" id="{80E6CBEC-DB54-44B9-8A1B-EAA579FEAF45}"/>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r>
              <a:rPr lang="en-US" sz="1600" dirty="0" err="1"/>
              <a:t>similarity_hist</a:t>
            </a:r>
            <a:r>
              <a:rPr lang="en-US" sz="1600" dirty="0"/>
              <a:t> = []</a:t>
            </a:r>
          </a:p>
          <a:p>
            <a:r>
              <a:rPr lang="en-US" sz="1600" dirty="0" err="1"/>
              <a:t>min_sim_score = np.inf</a:t>
            </a:r>
          </a:p>
          <a:p>
            <a:r>
              <a:rPr lang="en-US" sz="1600" dirty="0" err="1"/>
              <a:t>max_sim_score = 0</a:t>
            </a:r>
          </a:p>
          <a:p>
            <a:r>
              <a:rPr lang="en-US" sz="1600" dirty="0" err="1"/>
              <a:t>count_matches_per_resi = np.zeros((len(wtUb_seq,)))</a:t>
            </a:r>
          </a:p>
          <a:p>
            <a:r>
              <a:rPr lang="en-US" sz="1600" dirty="0" err="1"/>
              <a:t>for i, seq in enumerate(seqs):</a:t>
            </a:r>
          </a:p>
          <a:p>
            <a:r>
              <a:rPr lang="en-US" sz="1600" dirty="0" err="1"/>
              <a:t>    temp_counts_per_resi = np.zeros((len(wtUb_seq,)))</a:t>
            </a:r>
          </a:p>
          <a:p>
            <a:r>
              <a:rPr lang="en-US" sz="1600" dirty="0" err="1"/>
              <a:t>    matching_idx = np.argwhere([aa == wtUb_seq[ai] for ai, aa in enumerate(seq)])</a:t>
            </a:r>
          </a:p>
          <a:p>
            <a:r>
              <a:rPr lang="en-US" sz="1600" dirty="0" err="1"/>
              <a:t>    temp_counts_per_resi[matching_idx] = 1</a:t>
            </a:r>
          </a:p>
          <a:p>
            <a:r>
              <a:rPr lang="en-US" sz="1600" dirty="0" err="1"/>
              <a:t>    similarity_score = np.sum(temp_counts_per_resi)/len(wtUb_seq)</a:t>
            </a:r>
          </a:p>
          <a:p>
            <a:r>
              <a:rPr lang="en-US" sz="1600" dirty="0" err="1"/>
              <a:t>    count_matches_per_resi += temp_counts_per_resi</a:t>
            </a:r>
          </a:p>
          <a:p>
            <a:r>
              <a:rPr lang="en-US" sz="1600" dirty="0" err="1"/>
              <a:t>    similarity_hist.append(similarity_score)</a:t>
            </a:r>
          </a:p>
          <a:p>
            <a:r>
              <a:rPr lang="en-US" sz="1600" dirty="0" err="1"/>
              <a:t>    if similarity_score &lt; min_sim_score:</a:t>
            </a:r>
          </a:p>
          <a:p>
            <a:r>
              <a:rPr lang="en-US" sz="1600" dirty="0" err="1"/>
              <a:t>        min_sim_score = similarity_score</a:t>
            </a:r>
          </a:p>
          <a:p>
            <a:r>
              <a:rPr lang="en-US" sz="1600" dirty="0" err="1"/>
              <a:t>        min_idx = i</a:t>
            </a:r>
          </a:p>
          <a:p>
            <a:r>
              <a:rPr lang="en-US" sz="1600" dirty="0" err="1"/>
              <a:t>    if similarity_score &gt; max_sim_score:</a:t>
            </a:r>
          </a:p>
          <a:p>
            <a:r>
              <a:rPr lang="en-US" sz="1600" dirty="0" err="1"/>
              <a:t>        max_sim_score = similarity_score</a:t>
            </a:r>
          </a:p>
          <a:p>
            <a:r>
              <a:rPr lang="en-US" sz="1600" dirty="0" err="1"/>
              <a:t>        max_idx = i</a:t>
            </a:r>
          </a:p>
          <a:p>
            <a:endParaRPr lang="en-US" sz="1600" dirty="0" err="1"/>
          </a:p>
          <a:p>
            <a:r>
              <a:rPr lang="en-US" sz="1600" dirty="0" err="1"/>
              <a:t>sorted_pos_counts = np.argsort(count_matches_per_resi)</a:t>
            </a:r>
          </a:p>
          <a:p>
            <a:r>
              <a:rPr lang="en-US" sz="1600" dirty="0"/>
              <a:t>print(</a:t>
            </a:r>
            <a:r>
              <a:rPr lang="en-US" sz="1600" dirty="0" err="1"/>
              <a:t>f"Lowest</a:t>
            </a:r>
            <a:r>
              <a:rPr lang="en-US" sz="1600" dirty="0"/>
              <a:t> position counts </a:t>
            </a:r>
            <a:r>
              <a:rPr lang="en-US" sz="1600" dirty="0" err="1"/>
              <a:t>resi</a:t>
            </a:r>
            <a:r>
              <a:rPr lang="en-US" sz="1600" dirty="0"/>
              <a:t>: {</a:t>
            </a:r>
            <a:r>
              <a:rPr lang="en-US" sz="1600" dirty="0" err="1"/>
              <a:t>sorted_pos_counts</a:t>
            </a:r>
            <a:r>
              <a:rPr lang="en-US" sz="1600" dirty="0"/>
              <a:t>[:5]+1} counts: {</a:t>
            </a:r>
            <a:r>
              <a:rPr lang="en-US" sz="1600" dirty="0" err="1"/>
              <a:t>count_matches_per_resi</a:t>
            </a:r>
            <a:r>
              <a:rPr lang="en-US" sz="1600" dirty="0"/>
              <a:t>[</a:t>
            </a:r>
            <a:r>
              <a:rPr lang="en-US" sz="1600" dirty="0" err="1"/>
              <a:t>sorted_pos_counts</a:t>
            </a:r>
            <a:r>
              <a:rPr lang="en-US" sz="1600" dirty="0"/>
              <a:t>[:5]]} aa: {[</a:t>
            </a:r>
            <a:r>
              <a:rPr lang="en-US" sz="1600" dirty="0" err="1"/>
              <a:t>wtUb_seq</a:t>
            </a:r>
            <a:r>
              <a:rPr lang="en-US" sz="1600" dirty="0"/>
              <a:t>[</a:t>
            </a:r>
            <a:r>
              <a:rPr lang="en-US" sz="1600" dirty="0" err="1"/>
              <a:t>i</a:t>
            </a:r>
            <a:r>
              <a:rPr lang="en-US" sz="1600" dirty="0"/>
              <a:t>] for </a:t>
            </a:r>
            <a:r>
              <a:rPr lang="en-US" sz="1600" dirty="0" err="1"/>
              <a:t>i</a:t>
            </a:r>
            <a:r>
              <a:rPr lang="en-US" sz="1600" dirty="0"/>
              <a:t> in </a:t>
            </a:r>
            <a:r>
              <a:rPr lang="en-US" sz="1600" dirty="0" err="1"/>
              <a:t>sorted_pos_counts</a:t>
            </a:r>
            <a:r>
              <a:rPr lang="en-US" sz="1600" dirty="0"/>
              <a:t>[:5]]}")</a:t>
            </a:r>
          </a:p>
        </p:txBody>
      </p:sp>
    </p:spTree>
    <p:extLst>
      <p:ext uri="{BB962C8B-B14F-4D97-AF65-F5344CB8AC3E}">
        <p14:creationId xmlns:p14="http://schemas.microsoft.com/office/powerpoint/2010/main" val="428290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6CE330-5C14-4070-940E-0DFE4EDBD5B8}"/>
              </a:ext>
            </a:extLst>
          </p:cNvPr>
          <p:cNvPicPr>
            <a:picLocks noChangeAspect="1"/>
          </p:cNvPicPr>
          <p:nvPr/>
        </p:nvPicPr>
        <p:blipFill>
          <a:blip r:embed="rId3"/>
          <a:stretch/>
        </p:blipFill>
        <p:spPr>
          <a:xfrm>
            <a:off x="390647" y="1409700"/>
            <a:ext cx="11410801" cy="4400169"/>
          </a:xfrm>
          <a:prstGeom prst="rect">
            <a:avLst/>
          </a:prstGeom>
        </p:spPr>
      </p:pic>
      <p:sp>
        <p:nvSpPr>
          <p:cNvPr id="2" name="anchored-msa-chart-title">
            <a:extLst>
              <a:ext uri="{FF2B5EF4-FFF2-40B4-BE49-F238E27FC236}">
                <a16:creationId xmlns:a16="http://schemas.microsoft.com/office/drawing/2014/main" id="{F2AA70DB-AFED-4090-B079-267875597281}"/>
              </a:ext>
            </a:extLst>
          </p:cNvPr>
          <p:cNvSpPr>
            <a:spLocks noGrp="1"/>
          </p:cNvSpPr>
          <p:nvPr/>
        </p:nvSpPr>
        <p:spPr>
          <a:xfrm>
            <a:off x="523875" y="266700"/>
            <a:ext cx="11125200" cy="495300"/>
          </a:xfrm>
          <a:prstGeom prst="rect">
            <a:avLst/>
          </a:prstGeom>
          <a:noFill/>
          <a:ln w="0">
            <a:noFill/>
            <a:prstDash val="solid"/>
          </a:ln>
        </p:spPr>
        <p:txBody>
          <a:bodyPr/>
          <a:lstStyle>
            <a:defPPr>
              <a:defRPr sz="2400" b="1">
                <a:solidFill>
                  <a:srgbClr val="111111"/>
                </a:solidFill>
                <a:latin typeface="Poppins"/>
                <a:ea typeface="Poppins"/>
                <a:cs typeface="Poppins"/>
              </a:defRPr>
            </a:defPPr>
            <a:lvl1pPr>
              <a:defRPr sz="2400" b="1">
                <a:solidFill>
                  <a:srgbClr val="111111"/>
                </a:solidFill>
                <a:latin typeface="Poppins"/>
                <a:ea typeface="Poppins"/>
                <a:cs typeface="Poppins"/>
              </a:defRPr>
            </a:lvl1pPr>
            <a:lvl2pPr>
              <a:defRPr sz="2400" b="1">
                <a:solidFill>
                  <a:srgbClr val="111111"/>
                </a:solidFill>
                <a:latin typeface="Poppins"/>
                <a:ea typeface="Poppins"/>
                <a:cs typeface="Poppins"/>
              </a:defRPr>
            </a:lvl2pPr>
            <a:lvl3pPr>
              <a:defRPr sz="2400" b="1">
                <a:solidFill>
                  <a:srgbClr val="111111"/>
                </a:solidFill>
                <a:latin typeface="Poppins"/>
                <a:ea typeface="Poppins"/>
                <a:cs typeface="Poppins"/>
              </a:defRPr>
            </a:lvl3pPr>
            <a:lvl4pPr>
              <a:defRPr sz="2400" b="1">
                <a:solidFill>
                  <a:srgbClr val="111111"/>
                </a:solidFill>
                <a:latin typeface="Poppins"/>
                <a:ea typeface="Poppins"/>
                <a:cs typeface="Poppins"/>
              </a:defRPr>
            </a:lvl4pPr>
            <a:lvl5pPr>
              <a:defRPr sz="2400" b="1">
                <a:solidFill>
                  <a:srgbClr val="111111"/>
                </a:solidFill>
                <a:latin typeface="Poppins"/>
                <a:ea typeface="Poppins"/>
                <a:cs typeface="Poppins"/>
              </a:defRPr>
            </a:lvl5pPr>
            <a:lvl6pPr>
              <a:defRPr sz="2400" b="1">
                <a:solidFill>
                  <a:srgbClr val="111111"/>
                </a:solidFill>
                <a:latin typeface="Poppins"/>
                <a:ea typeface="Poppins"/>
                <a:cs typeface="Poppins"/>
              </a:defRPr>
            </a:lvl6pPr>
            <a:lvl7pPr>
              <a:defRPr sz="2400" b="1">
                <a:solidFill>
                  <a:srgbClr val="111111"/>
                </a:solidFill>
                <a:latin typeface="Poppins"/>
                <a:ea typeface="Poppins"/>
                <a:cs typeface="Poppins"/>
              </a:defRPr>
            </a:lvl7pPr>
            <a:lvl8pPr>
              <a:defRPr sz="2400" b="1">
                <a:solidFill>
                  <a:srgbClr val="111111"/>
                </a:solidFill>
                <a:latin typeface="Poppins"/>
                <a:ea typeface="Poppins"/>
                <a:cs typeface="Poppins"/>
              </a:defRPr>
            </a:lvl8pPr>
            <a:lvl9pPr>
              <a:defRPr sz="2400" b="1">
                <a:solidFill>
                  <a:srgbClr val="111111"/>
                </a:solidFill>
                <a:latin typeface="Poppins"/>
                <a:ea typeface="Poppins"/>
                <a:cs typeface="Poppins"/>
              </a:defRPr>
            </a:lvl9pPr>
          </a:lstStyle>
          <a:p>
            <a:pPr>
              <a:defRPr sz="2400" b="1">
                <a:solidFill>
                  <a:srgbClr val="111111"/>
                </a:solidFill>
                <a:latin typeface="Poppins"/>
                <a:ea typeface="Poppins"/>
                <a:cs typeface="Poppins"/>
              </a:defRPr>
            </a:pPr>
            <a:r>
              <a:rPr sz="2400" b="1">
                <a:solidFill>
                  <a:srgbClr val="111111"/>
                </a:solidFill>
                <a:latin typeface="Poppins"/>
                <a:ea typeface="Poppins"/>
                <a:cs typeface="Poppins"/>
              </a:rPr>
              <a:t>Sequence variation in the ubiquitin-centered MSA</a:t>
            </a:r>
          </a:p>
        </p:txBody>
      </p:sp>
      <p:sp>
        <p:nvSpPr>
          <p:cNvPr id="3" name="anchored-msa-chart-subtitle">
            <a:extLst>
              <a:ext uri="{FF2B5EF4-FFF2-40B4-BE49-F238E27FC236}">
                <a16:creationId xmlns:a16="http://schemas.microsoft.com/office/drawing/2014/main" id="{439D0F23-25BB-495A-9AB9-14C462773597}"/>
              </a:ext>
            </a:extLst>
          </p:cNvPr>
          <p:cNvSpPr>
            <a:spLocks noGrp="1"/>
          </p:cNvSpPr>
          <p:nvPr/>
        </p:nvSpPr>
        <p:spPr>
          <a:xfrm>
            <a:off x="552450" y="771525"/>
            <a:ext cx="11087100" cy="361950"/>
          </a:xfrm>
          <a:prstGeom prst="rect">
            <a:avLst/>
          </a:prstGeom>
          <a:noFill/>
          <a:ln w="0">
            <a:noFill/>
            <a:prstDash val="solid"/>
          </a:ln>
        </p:spPr>
        <p:txBody>
          <a:bodyPr/>
          <a:lstStyle>
            <a:defPPr>
              <a:defRPr sz="1575">
                <a:solidFill>
                  <a:srgbClr val="333333"/>
                </a:solidFill>
                <a:latin typeface="Poppins"/>
                <a:ea typeface="Poppins"/>
                <a:cs typeface="Poppins"/>
              </a:defRPr>
            </a:defPPr>
            <a:lvl1pPr>
              <a:defRPr sz="1575">
                <a:solidFill>
                  <a:srgbClr val="333333"/>
                </a:solidFill>
                <a:latin typeface="Poppins"/>
                <a:ea typeface="Poppins"/>
                <a:cs typeface="Poppins"/>
              </a:defRPr>
            </a:lvl1pPr>
            <a:lvl2pPr>
              <a:defRPr sz="1575">
                <a:solidFill>
                  <a:srgbClr val="333333"/>
                </a:solidFill>
                <a:latin typeface="Poppins"/>
                <a:ea typeface="Poppins"/>
                <a:cs typeface="Poppins"/>
              </a:defRPr>
            </a:lvl2pPr>
            <a:lvl3pPr>
              <a:defRPr sz="1575">
                <a:solidFill>
                  <a:srgbClr val="333333"/>
                </a:solidFill>
                <a:latin typeface="Poppins"/>
                <a:ea typeface="Poppins"/>
                <a:cs typeface="Poppins"/>
              </a:defRPr>
            </a:lvl3pPr>
            <a:lvl4pPr>
              <a:defRPr sz="1575">
                <a:solidFill>
                  <a:srgbClr val="333333"/>
                </a:solidFill>
                <a:latin typeface="Poppins"/>
                <a:ea typeface="Poppins"/>
                <a:cs typeface="Poppins"/>
              </a:defRPr>
            </a:lvl4pPr>
            <a:lvl5pPr>
              <a:defRPr sz="1575">
                <a:solidFill>
                  <a:srgbClr val="333333"/>
                </a:solidFill>
                <a:latin typeface="Poppins"/>
                <a:ea typeface="Poppins"/>
                <a:cs typeface="Poppins"/>
              </a:defRPr>
            </a:lvl5pPr>
            <a:lvl6pPr>
              <a:defRPr sz="1575">
                <a:solidFill>
                  <a:srgbClr val="333333"/>
                </a:solidFill>
                <a:latin typeface="Poppins"/>
                <a:ea typeface="Poppins"/>
                <a:cs typeface="Poppins"/>
              </a:defRPr>
            </a:lvl6pPr>
            <a:lvl7pPr>
              <a:defRPr sz="1575">
                <a:solidFill>
                  <a:srgbClr val="333333"/>
                </a:solidFill>
                <a:latin typeface="Poppins"/>
                <a:ea typeface="Poppins"/>
                <a:cs typeface="Poppins"/>
              </a:defRPr>
            </a:lvl7pPr>
            <a:lvl8pPr>
              <a:defRPr sz="1575">
                <a:solidFill>
                  <a:srgbClr val="333333"/>
                </a:solidFill>
                <a:latin typeface="Poppins"/>
                <a:ea typeface="Poppins"/>
                <a:cs typeface="Poppins"/>
              </a:defRPr>
            </a:lvl8pPr>
            <a:lvl9pPr>
              <a:defRPr sz="1575">
                <a:solidFill>
                  <a:srgbClr val="333333"/>
                </a:solidFill>
                <a:latin typeface="Poppins"/>
                <a:ea typeface="Poppins"/>
                <a:cs typeface="Poppins"/>
              </a:defRPr>
            </a:lvl9pPr>
          </a:lstStyle>
          <a:p>
            <a:pPr>
              <a:defRPr sz="1575">
                <a:solidFill>
                  <a:srgbClr val="333333"/>
                </a:solidFill>
                <a:latin typeface="Poppins"/>
                <a:ea typeface="Poppins"/>
                <a:cs typeface="Poppins"/>
              </a:defRPr>
            </a:pPr>
            <a:r>
              <a:rPr sz="1575">
                <a:solidFill>
                  <a:srgbClr val="333333"/>
                </a:solidFill>
                <a:latin typeface="Poppins"/>
                <a:ea typeface="Poppins"/>
                <a:cs typeface="Poppins"/>
              </a:rPr>
              <a:t>59 Pfam seed sequences plus wild-type ubiquitin · 60 sequences × 76 positions</a:t>
            </a:r>
          </a:p>
        </p:txBody>
      </p:sp>
    </p:spTree>
    <p:extLst>
      <p:ext uri="{BB962C8B-B14F-4D97-AF65-F5344CB8AC3E}">
        <p14:creationId xmlns:p14="http://schemas.microsoft.com/office/powerpoint/2010/main" val="838574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8398B9-703A-747A-3C7D-86CC92CED702}"/>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11: reference structure (1UBQ)</a:t>
            </a:r>
          </a:p>
        </p:txBody>
      </p:sp>
      <p:sp>
        <p:nvSpPr>
          <p:cNvPr id="2" name="Notebook code">
            <a:extLst>
              <a:ext uri="{FF2B5EF4-FFF2-40B4-BE49-F238E27FC236}">
                <a16:creationId xmlns:a16="http://schemas.microsoft.com/office/drawing/2014/main" id="{40CC1689-B047-0BBD-3272-57BB34ABA7B4}"/>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pdb_file_path</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rcsb.fetch</a:t>
            </a:r>
            <a:r>
              <a:rPr lang="en-US" sz="2400" dirty="0">
                <a:solidFill>
                  <a:srgbClr val="222222"/>
                </a:solidFill>
                <a:latin typeface="Consolas"/>
                <a:ea typeface="Consolas"/>
                <a:cs typeface="Consolas"/>
              </a:rPr>
              <a:t>("1ubq", "</a:t>
            </a:r>
            <a:r>
              <a:rPr lang="en-US" sz="2400" dirty="0" err="1">
                <a:solidFill>
                  <a:srgbClr val="222222"/>
                </a:solidFill>
                <a:latin typeface="Consolas"/>
                <a:ea typeface="Consolas"/>
                <a:cs typeface="Consolas"/>
              </a:rPr>
              <a:t>pdb</a:t>
            </a:r>
            <a:r>
              <a:rPr lang="en-US" sz="2400" dirty="0">
                <a:solidFill>
                  <a:srgbClr val="222222"/>
                </a:solidFill>
                <a:latin typeface="Consolas"/>
                <a:ea typeface="Consolas"/>
                <a:cs typeface="Consolas"/>
              </a:rPr>
              <a:t>", </a:t>
            </a:r>
            <a:r>
              <a:rPr lang="en-US" sz="2400" dirty="0" err="1">
                <a:solidFill>
                  <a:srgbClr val="222222"/>
                </a:solidFill>
                <a:latin typeface="Consolas"/>
                <a:ea typeface="Consolas"/>
                <a:cs typeface="Consolas"/>
              </a:rPr>
              <a:t>gettempdir</a:t>
            </a:r>
            <a:r>
              <a:rPr lang="en-US" sz="24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pdb_file</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pdb.PDBFile.read</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pdb_file_path</a:t>
            </a:r>
            <a:r>
              <a:rPr lang="en-US" sz="24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pdb_file_str</a:t>
            </a:r>
            <a:r>
              <a:rPr lang="en-US" sz="2400" dirty="0">
                <a:solidFill>
                  <a:srgbClr val="222222"/>
                </a:solidFill>
                <a:latin typeface="Consolas"/>
                <a:ea typeface="Consolas"/>
                <a:cs typeface="Consolas"/>
              </a:rPr>
              <a:t> = str(</a:t>
            </a:r>
            <a:r>
              <a:rPr lang="en-US" sz="2400" dirty="0" err="1">
                <a:solidFill>
                  <a:srgbClr val="222222"/>
                </a:solidFill>
                <a:latin typeface="Consolas"/>
                <a:ea typeface="Consolas"/>
                <a:cs typeface="Consolas"/>
              </a:rPr>
              <a:t>pdb_file</a:t>
            </a:r>
            <a:r>
              <a:rPr lang="en-US" sz="2400" dirty="0">
                <a:solidFill>
                  <a:srgbClr val="222222"/>
                </a:solidFill>
                <a:latin typeface="Consolas"/>
                <a:ea typeface="Consolas"/>
                <a:cs typeface="Consolas"/>
              </a:rPr>
              <a:t>).split("\n")</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ubq_pdb</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pdb_file.get_structure</a:t>
            </a:r>
            <a:r>
              <a:rPr lang="en-US" sz="2400" dirty="0">
                <a:solidFill>
                  <a:srgbClr val="222222"/>
                </a:solidFill>
                <a:latin typeface="Consolas"/>
                <a:ea typeface="Consolas"/>
                <a:cs typeface="Consolas"/>
              </a:rPr>
              <a:t>(model=1)</a:t>
            </a:r>
          </a:p>
          <a:p>
            <a:pPr>
              <a:buNone/>
              <a:defRPr sz="1400">
                <a:solidFill>
                  <a:srgbClr val="222222"/>
                </a:solidFill>
                <a:latin typeface="Consolas"/>
                <a:ea typeface="Consolas"/>
                <a:cs typeface="Consolas"/>
              </a:defRPr>
            </a:pPr>
            <a:endParaRPr lang="en-US" sz="2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2400" dirty="0">
                <a:solidFill>
                  <a:srgbClr val="222222"/>
                </a:solidFill>
                <a:latin typeface="Consolas"/>
                <a:ea typeface="Consolas"/>
                <a:cs typeface="Consolas"/>
              </a:rPr>
              <a:t># print some of the atom coordinates</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atom_start_line</a:t>
            </a:r>
            <a:r>
              <a:rPr lang="en-US" sz="2400" dirty="0">
                <a:solidFill>
                  <a:srgbClr val="222222"/>
                </a:solidFill>
                <a:latin typeface="Consolas"/>
                <a:ea typeface="Consolas"/>
                <a:cs typeface="Consolas"/>
              </a:rPr>
              <a:t> = 307</a:t>
            </a:r>
          </a:p>
          <a:p>
            <a:pPr>
              <a:buNone/>
              <a:defRPr sz="1400">
                <a:solidFill>
                  <a:srgbClr val="222222"/>
                </a:solidFill>
                <a:latin typeface="Consolas"/>
                <a:ea typeface="Consolas"/>
                <a:cs typeface="Consolas"/>
              </a:defRPr>
            </a:pPr>
            <a:r>
              <a:rPr lang="en-US" sz="2400" dirty="0">
                <a:solidFill>
                  <a:srgbClr val="222222"/>
                </a:solidFill>
                <a:latin typeface="Consolas"/>
                <a:ea typeface="Consolas"/>
                <a:cs typeface="Consolas"/>
              </a:rPr>
              <a:t>for </a:t>
            </a:r>
            <a:r>
              <a:rPr lang="en-US" sz="2400" dirty="0" err="1">
                <a:solidFill>
                  <a:srgbClr val="222222"/>
                </a:solidFill>
                <a:latin typeface="Consolas"/>
                <a:ea typeface="Consolas"/>
                <a:cs typeface="Consolas"/>
              </a:rPr>
              <a:t>i</a:t>
            </a:r>
            <a:r>
              <a:rPr lang="en-US" sz="2400" dirty="0">
                <a:solidFill>
                  <a:srgbClr val="222222"/>
                </a:solidFill>
                <a:latin typeface="Consolas"/>
                <a:ea typeface="Consolas"/>
                <a:cs typeface="Consolas"/>
              </a:rPr>
              <a:t> in range(4):</a:t>
            </a:r>
          </a:p>
          <a:p>
            <a:pPr>
              <a:buNone/>
              <a:defRPr sz="1400">
                <a:solidFill>
                  <a:srgbClr val="222222"/>
                </a:solidFill>
                <a:latin typeface="Consolas"/>
                <a:ea typeface="Consolas"/>
                <a:cs typeface="Consolas"/>
              </a:defRPr>
            </a:pPr>
            <a:r>
              <a:rPr lang="en-US" sz="2400" dirty="0">
                <a:solidFill>
                  <a:srgbClr val="222222"/>
                </a:solidFill>
                <a:latin typeface="Consolas"/>
                <a:ea typeface="Consolas"/>
                <a:cs typeface="Consolas"/>
              </a:rPr>
              <a:t>    </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aa_mask</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struc.filter_amino_acids</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ubq_pdb</a:t>
            </a:r>
            <a:r>
              <a:rPr lang="en-US" sz="24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amino_acids</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ubq_pdb</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aa_mask</a:t>
            </a:r>
            <a:r>
              <a:rPr lang="en-US" sz="24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ca_mask</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amino_acids.atom_name</a:t>
            </a:r>
            <a:r>
              <a:rPr lang="en-US" sz="2400" dirty="0">
                <a:solidFill>
                  <a:srgbClr val="222222"/>
                </a:solidFill>
                <a:latin typeface="Consolas"/>
                <a:ea typeface="Consolas"/>
                <a:cs typeface="Consolas"/>
              </a:rPr>
              <a:t> == "CA"</a:t>
            </a:r>
          </a:p>
          <a:p>
            <a:pPr>
              <a:buNone/>
              <a:defRPr sz="1400">
                <a:solidFill>
                  <a:srgbClr val="222222"/>
                </a:solidFill>
                <a:latin typeface="Consolas"/>
                <a:ea typeface="Consolas"/>
                <a:cs typeface="Consolas"/>
              </a:defRPr>
            </a:pPr>
            <a:r>
              <a:rPr lang="en-US" sz="2400" dirty="0" err="1">
                <a:solidFill>
                  <a:srgbClr val="222222"/>
                </a:solidFill>
                <a:latin typeface="Consolas"/>
                <a:ea typeface="Consolas"/>
                <a:cs typeface="Consolas"/>
              </a:rPr>
              <a:t>ref_coords_ca</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amino_acids.coord</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ca_mask</a:t>
            </a:r>
            <a:r>
              <a:rPr lang="en-US" sz="2400" dirty="0">
                <a:solidFill>
                  <a:srgbClr val="222222"/>
                </a:solidFill>
                <a:latin typeface="Consolas"/>
                <a:ea typeface="Consolas"/>
                <a:cs typeface="Consolas"/>
              </a:rPr>
              <a:t>]</a:t>
            </a:r>
          </a:p>
        </p:txBody>
      </p:sp>
    </p:spTree>
    <p:extLst>
      <p:ext uri="{BB962C8B-B14F-4D97-AF65-F5344CB8AC3E}">
        <p14:creationId xmlns:p14="http://schemas.microsoft.com/office/powerpoint/2010/main" val="291693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755B92-1797-4BAC-A245-09C26E2E72FC}"/>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12: turn the alignment into numbers</a:t>
            </a:r>
          </a:p>
        </p:txBody>
      </p:sp>
      <p:sp>
        <p:nvSpPr>
          <p:cNvPr id="2" name="Notebook code">
            <a:extLst>
              <a:ext uri="{FF2B5EF4-FFF2-40B4-BE49-F238E27FC236}">
                <a16:creationId xmlns:a16="http://schemas.microsoft.com/office/drawing/2014/main" id="{868B8179-52B3-4D0F-9014-5B33B5904B85}"/>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_build_alphabet(msa, alphabet=None):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if len(msa) == 0:</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raise ValueError("msa must contain at least one sequence")</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L = len(msa[0])</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if any(len(seq) != L for seq in msa):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raise ValueError("All sequences in msa must have the same length")</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if alphabet is None: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alphabet = sorted(set("".join(msa)))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else: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alphabet = list(alphabet)</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char_to_idx = {c: i for i, c in enumerate(alphabet)}</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seq in msa: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c in seq: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if c not in char_to_idx:</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raise ValueError(f"Character {c!r} found in msa but not in alphabet")</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return alphabet, char_to_idx</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_msa_to_int(msa, char_to_idx):</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n_seq = len(msa)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L = len(msa[0])</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msa_int = np.empty((n_seq, L), dtype=np.int32)</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n, seq in enumerate(msa):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msa_int[n] = [char_to_idx[c] for c in seq]</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return msa_int</a:t>
            </a:r>
          </a:p>
        </p:txBody>
      </p:sp>
    </p:spTree>
    <p:extLst>
      <p:ext uri="{BB962C8B-B14F-4D97-AF65-F5344CB8AC3E}">
        <p14:creationId xmlns:p14="http://schemas.microsoft.com/office/powerpoint/2010/main" val="431067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D1277E-B5F3-400E-9494-8F997C3AF20F}"/>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12: mutual information</a:t>
            </a:r>
          </a:p>
        </p:txBody>
      </p:sp>
      <p:sp>
        <p:nvSpPr>
          <p:cNvPr id="2" name="Notebook code">
            <a:extLst>
              <a:ext uri="{FF2B5EF4-FFF2-40B4-BE49-F238E27FC236}">
                <a16:creationId xmlns:a16="http://schemas.microsoft.com/office/drawing/2014/main" id="{2BB6E414-F1A1-45F5-991D-A1F3BAE19C05}"/>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compute_mi(msa, pseudocount=1e-3, alphabet=None):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alphabet, char_to_idx = _build_alphabet(msa, alphabet=alphabet)</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msa_int = _msa_to_int(msa, char_to_idx)</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n_seq, L = msa_int.shape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q = len(alphabet)</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 Single-site frequencies fi[i, a]</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 = np.zeros((L, q), dtype=np.float64)</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i in range(L):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counts = np.bincount(msa_int[:, i], minlength=q)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fi[i] = counts / n_seq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 = (1 - pseudocount) * fi + pseudocount / 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 Pair frequencies fij[i, j, a, b]</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fij = np.zeros((L, L, q, q), dtype=np.float64)</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i in range(L):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xi = msa_int[:, i]</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j in range(L):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xj = msa_int[:, j]</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pair_idx = xi * q + xj</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counts = np.bincount(pair_idx, minlength=q * q).reshape(q, 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fij[i, j] = counts / n_seq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fij = (1 - pseudocount) * fij + pseudocount / (q * q)</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mi = np.zeros((L, L), dtype=np.float64)</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i in range(L):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for j in range(L):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pij = fij[i, j]</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pi = fi[i][:, None]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pj = fi[j][None, :]</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mi[i, j] = np.sum(pij * np.log((pij + 1e-12) / (pi * pj + 1e-12)))</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return mi</a:t>
            </a:r>
          </a:p>
        </p:txBody>
      </p:sp>
    </p:spTree>
    <p:extLst>
      <p:ext uri="{BB962C8B-B14F-4D97-AF65-F5344CB8AC3E}">
        <p14:creationId xmlns:p14="http://schemas.microsoft.com/office/powerpoint/2010/main" val="1080161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90DECD5-D2FE-486F-8307-5A13FED7CA89}"/>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12-13: score pairs, skip edge positions</a:t>
            </a:r>
          </a:p>
        </p:txBody>
      </p:sp>
      <p:sp>
        <p:nvSpPr>
          <p:cNvPr id="2" name="Notebook code">
            <a:extLst>
              <a:ext uri="{FF2B5EF4-FFF2-40B4-BE49-F238E27FC236}">
                <a16:creationId xmlns:a16="http://schemas.microsoft.com/office/drawing/2014/main" id="{D76B30E2-61F4-4417-BE53-449DEC7E2327}"/>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def </a:t>
            </a:r>
            <a:r>
              <a:rPr lang="en-US" sz="1800" dirty="0" err="1">
                <a:solidFill>
                  <a:srgbClr val="222222"/>
                </a:solidFill>
                <a:latin typeface="Consolas"/>
                <a:ea typeface="Consolas"/>
                <a:cs typeface="Consolas"/>
              </a:rPr>
              <a:t>top_pairs</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score_map</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top_k</a:t>
            </a:r>
            <a:r>
              <a:rPr lang="en-US" sz="1800" dirty="0">
                <a:solidFill>
                  <a:srgbClr val="222222"/>
                </a:solidFill>
                <a:latin typeface="Consolas"/>
                <a:ea typeface="Consolas"/>
                <a:cs typeface="Consolas"/>
              </a:rPr>
              <a:t>=12, </a:t>
            </a:r>
            <a:r>
              <a:rPr lang="en-US" sz="1800" dirty="0" err="1">
                <a:solidFill>
                  <a:srgbClr val="222222"/>
                </a:solidFill>
                <a:latin typeface="Consolas"/>
                <a:ea typeface="Consolas"/>
                <a:cs typeface="Consolas"/>
              </a:rPr>
              <a:t>min_sep</a:t>
            </a:r>
            <a:r>
              <a:rPr lang="en-US" sz="1800" dirty="0">
                <a:solidFill>
                  <a:srgbClr val="222222"/>
                </a:solidFill>
                <a:latin typeface="Consolas"/>
                <a:ea typeface="Consolas"/>
                <a:cs typeface="Consolas"/>
              </a:rPr>
              <a:t>=4):</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pairs = []</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L = </a:t>
            </a:r>
            <a:r>
              <a:rPr lang="en-US" sz="1800" dirty="0" err="1">
                <a:solidFill>
                  <a:srgbClr val="222222"/>
                </a:solidFill>
                <a:latin typeface="Consolas"/>
                <a:ea typeface="Consolas"/>
                <a:cs typeface="Consolas"/>
              </a:rPr>
              <a:t>score_map.shape</a:t>
            </a:r>
            <a:r>
              <a:rPr lang="en-US" sz="1800" dirty="0">
                <a:solidFill>
                  <a:srgbClr val="222222"/>
                </a:solidFill>
                <a:latin typeface="Consolas"/>
                <a:ea typeface="Consolas"/>
                <a:cs typeface="Consolas"/>
              </a:rPr>
              <a:t>[0]</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for </a:t>
            </a:r>
            <a:r>
              <a:rPr lang="en-US" sz="1800" dirty="0" err="1">
                <a:solidFill>
                  <a:srgbClr val="222222"/>
                </a:solidFill>
                <a:latin typeface="Consolas"/>
                <a:ea typeface="Consolas"/>
                <a:cs typeface="Consolas"/>
              </a:rPr>
              <a:t>i</a:t>
            </a:r>
            <a:r>
              <a:rPr lang="en-US" sz="1800" dirty="0">
                <a:solidFill>
                  <a:srgbClr val="222222"/>
                </a:solidFill>
                <a:latin typeface="Consolas"/>
                <a:ea typeface="Consolas"/>
                <a:cs typeface="Consolas"/>
              </a:rPr>
              <a:t> in range(L):</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for j in range(</a:t>
            </a:r>
            <a:r>
              <a:rPr lang="en-US" sz="1800" dirty="0" err="1">
                <a:solidFill>
                  <a:srgbClr val="222222"/>
                </a:solidFill>
                <a:latin typeface="Consolas"/>
                <a:ea typeface="Consolas"/>
                <a:cs typeface="Consolas"/>
              </a:rPr>
              <a:t>i</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min_sep</a:t>
            </a:r>
            <a:r>
              <a:rPr lang="en-US" sz="1800" dirty="0">
                <a:solidFill>
                  <a:srgbClr val="222222"/>
                </a:solidFill>
                <a:latin typeface="Consolas"/>
                <a:ea typeface="Consolas"/>
                <a:cs typeface="Consolas"/>
              </a:rPr>
              <a:t>, L):</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pairs.append</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score_map</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i</a:t>
            </a:r>
            <a:r>
              <a:rPr lang="en-US" sz="1800" dirty="0">
                <a:solidFill>
                  <a:srgbClr val="222222"/>
                </a:solidFill>
                <a:latin typeface="Consolas"/>
                <a:ea typeface="Consolas"/>
                <a:cs typeface="Consolas"/>
              </a:rPr>
              <a:t>, j], </a:t>
            </a:r>
            <a:r>
              <a:rPr lang="en-US" sz="1800" dirty="0" err="1">
                <a:solidFill>
                  <a:srgbClr val="222222"/>
                </a:solidFill>
                <a:latin typeface="Consolas"/>
                <a:ea typeface="Consolas"/>
                <a:cs typeface="Consolas"/>
              </a:rPr>
              <a:t>i</a:t>
            </a:r>
            <a:r>
              <a:rPr lang="en-US" sz="1800" dirty="0">
                <a:solidFill>
                  <a:srgbClr val="222222"/>
                </a:solidFill>
                <a:latin typeface="Consolas"/>
                <a:ea typeface="Consolas"/>
                <a:cs typeface="Consolas"/>
              </a:rPr>
              <a:t>, j))</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pairs.sort</a:t>
            </a:r>
            <a:r>
              <a:rPr lang="en-US" sz="1800" dirty="0">
                <a:solidFill>
                  <a:srgbClr val="222222"/>
                </a:solidFill>
                <a:latin typeface="Consolas"/>
                <a:ea typeface="Consolas"/>
                <a:cs typeface="Consolas"/>
              </a:rPr>
              <a:t>(reverse=True)</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    return pairs[:</a:t>
            </a:r>
            <a:r>
              <a:rPr lang="en-US" sz="1800" dirty="0" err="1">
                <a:solidFill>
                  <a:srgbClr val="222222"/>
                </a:solidFill>
                <a:latin typeface="Consolas"/>
                <a:ea typeface="Consolas"/>
                <a:cs typeface="Consolas"/>
              </a:rPr>
              <a:t>top_k</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msa_subset</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np.array</a:t>
            </a:r>
            <a:r>
              <a:rPr lang="en-US" sz="1800" dirty="0">
                <a:solidFill>
                  <a:srgbClr val="222222"/>
                </a:solidFill>
                <a:latin typeface="Consolas"/>
                <a:ea typeface="Consolas"/>
                <a:cs typeface="Consolas"/>
              </a:rPr>
              <a:t>(seqs)</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mi = </a:t>
            </a:r>
            <a:r>
              <a:rPr lang="en-US" sz="1800" dirty="0" err="1">
                <a:solidFill>
                  <a:srgbClr val="222222"/>
                </a:solidFill>
                <a:latin typeface="Consolas"/>
                <a:ea typeface="Consolas"/>
                <a:cs typeface="Consolas"/>
              </a:rPr>
              <a:t>compute_mi</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msa_subset</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coverage = </a:t>
            </a:r>
            <a:r>
              <a:rPr lang="en-US" sz="1800" dirty="0" err="1">
                <a:solidFill>
                  <a:srgbClr val="222222"/>
                </a:solidFill>
                <a:latin typeface="Consolas"/>
                <a:ea typeface="Consolas"/>
                <a:cs typeface="Consolas"/>
              </a:rPr>
              <a:t>np.mean</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np.array</a:t>
            </a:r>
            <a:r>
              <a:rPr lang="en-US" sz="1800" dirty="0">
                <a:solidFill>
                  <a:srgbClr val="222222"/>
                </a:solidFill>
                <a:latin typeface="Consolas"/>
                <a:ea typeface="Consolas"/>
                <a:cs typeface="Consolas"/>
              </a:rPr>
              <a:t>([list(s) for s in </a:t>
            </a:r>
            <a:r>
              <a:rPr lang="en-US" sz="1800" dirty="0" err="1">
                <a:solidFill>
                  <a:srgbClr val="222222"/>
                </a:solidFill>
                <a:latin typeface="Consolas"/>
                <a:ea typeface="Consolas"/>
                <a:cs typeface="Consolas"/>
              </a:rPr>
              <a:t>msa_subset</a:t>
            </a:r>
            <a:r>
              <a:rPr lang="en-US" sz="1800" dirty="0">
                <a:solidFill>
                  <a:srgbClr val="222222"/>
                </a:solidFill>
                <a:latin typeface="Consolas"/>
                <a:ea typeface="Consolas"/>
                <a:cs typeface="Consolas"/>
              </a:rPr>
              <a:t>]) != "-", axis=0)</a:t>
            </a: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low_coverage</a:t>
            </a:r>
            <a:r>
              <a:rPr lang="en-US" sz="1800" dirty="0">
                <a:solidFill>
                  <a:srgbClr val="222222"/>
                </a:solidFill>
                <a:latin typeface="Consolas"/>
                <a:ea typeface="Consolas"/>
                <a:cs typeface="Consolas"/>
              </a:rPr>
              <a:t> = coverage &lt; 0.5</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print("Masked low-coverage columns (residue numbers):", </a:t>
            </a:r>
            <a:r>
              <a:rPr lang="en-US" sz="1800" dirty="0" err="1">
                <a:solidFill>
                  <a:srgbClr val="222222"/>
                </a:solidFill>
                <a:latin typeface="Consolas"/>
                <a:ea typeface="Consolas"/>
                <a:cs typeface="Consolas"/>
              </a:rPr>
              <a:t>np.where</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low_coverage</a:t>
            </a:r>
            <a:r>
              <a:rPr lang="en-US" sz="1800" dirty="0">
                <a:solidFill>
                  <a:srgbClr val="222222"/>
                </a:solidFill>
                <a:latin typeface="Consolas"/>
                <a:ea typeface="Consolas"/>
                <a:cs typeface="Consolas"/>
              </a:rPr>
              <a:t>)[0] + 1)</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mi[</a:t>
            </a:r>
            <a:r>
              <a:rPr lang="en-US" sz="1800" dirty="0" err="1">
                <a:solidFill>
                  <a:srgbClr val="222222"/>
                </a:solidFill>
                <a:latin typeface="Consolas"/>
                <a:ea typeface="Consolas"/>
                <a:cs typeface="Consolas"/>
              </a:rPr>
              <a:t>low_coverage</a:t>
            </a:r>
            <a:r>
              <a:rPr lang="en-US" sz="1800" dirty="0">
                <a:solidFill>
                  <a:srgbClr val="222222"/>
                </a:solidFill>
                <a:latin typeface="Consolas"/>
                <a:ea typeface="Consolas"/>
                <a:cs typeface="Consolas"/>
              </a:rPr>
              <a:t>, :] = 0.0</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mi[:, </a:t>
            </a:r>
            <a:r>
              <a:rPr lang="en-US" sz="1800" dirty="0" err="1">
                <a:solidFill>
                  <a:srgbClr val="222222"/>
                </a:solidFill>
                <a:latin typeface="Consolas"/>
                <a:ea typeface="Consolas"/>
                <a:cs typeface="Consolas"/>
              </a:rPr>
              <a:t>low_coverage</a:t>
            </a:r>
            <a:r>
              <a:rPr lang="en-US" sz="1800" dirty="0">
                <a:solidFill>
                  <a:srgbClr val="222222"/>
                </a:solidFill>
                <a:latin typeface="Consolas"/>
                <a:ea typeface="Consolas"/>
                <a:cs typeface="Consolas"/>
              </a:rPr>
              <a:t>] = 0.0</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p:txBody>
      </p:sp>
    </p:spTree>
    <p:extLst>
      <p:ext uri="{BB962C8B-B14F-4D97-AF65-F5344CB8AC3E}">
        <p14:creationId xmlns:p14="http://schemas.microsoft.com/office/powerpoint/2010/main" val="587026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02DCA7-83C3-41F0-BC96-3DCB0D460D4C}"/>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14: compare scores with the structure</a:t>
            </a:r>
          </a:p>
        </p:txBody>
      </p:sp>
      <p:sp>
        <p:nvSpPr>
          <p:cNvPr id="2" name="Notebook code">
            <a:extLst>
              <a:ext uri="{FF2B5EF4-FFF2-40B4-BE49-F238E27FC236}">
                <a16:creationId xmlns:a16="http://schemas.microsoft.com/office/drawing/2014/main" id="{F1B5BD33-4127-4072-84C9-96D621B5BFFF}"/>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600">
                <a:solidFill>
                  <a:srgbClr val="222222"/>
                </a:solidFill>
                <a:latin typeface="Consolas"/>
                <a:ea typeface="Consolas"/>
                <a:cs typeface="Consolas"/>
              </a:defRPr>
            </a:pPr>
            <a:r>
              <a:rPr lang="en-US" sz="2400" dirty="0" err="1">
                <a:solidFill>
                  <a:srgbClr val="222222"/>
                </a:solidFill>
                <a:latin typeface="Consolas"/>
                <a:ea typeface="Consolas"/>
                <a:cs typeface="Consolas"/>
              </a:rPr>
              <a:t>ref_dmap</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np.linalg.norm</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ref_coords_ca</a:t>
            </a:r>
            <a:r>
              <a:rPr lang="en-US" sz="2400" dirty="0">
                <a:solidFill>
                  <a:srgbClr val="222222"/>
                </a:solidFill>
                <a:latin typeface="Consolas"/>
                <a:ea typeface="Consolas"/>
                <a:cs typeface="Consolas"/>
              </a:rPr>
              <a:t>[:, None, :] - </a:t>
            </a:r>
            <a:r>
              <a:rPr lang="en-US" sz="2400" dirty="0" err="1">
                <a:solidFill>
                  <a:srgbClr val="222222"/>
                </a:solidFill>
                <a:latin typeface="Consolas"/>
                <a:ea typeface="Consolas"/>
                <a:cs typeface="Consolas"/>
              </a:rPr>
              <a:t>ref_coords_ca</a:t>
            </a:r>
            <a:r>
              <a:rPr lang="en-US" sz="2400" dirty="0">
                <a:solidFill>
                  <a:srgbClr val="222222"/>
                </a:solidFill>
                <a:latin typeface="Consolas"/>
                <a:ea typeface="Consolas"/>
                <a:cs typeface="Consolas"/>
              </a:rPr>
              <a:t>[None, :, :], axis=-1)</a:t>
            </a:r>
          </a:p>
          <a:p>
            <a:pPr>
              <a:buNone/>
              <a:defRPr sz="1600">
                <a:solidFill>
                  <a:srgbClr val="222222"/>
                </a:solidFill>
                <a:latin typeface="Consolas"/>
                <a:ea typeface="Consolas"/>
                <a:cs typeface="Consolas"/>
              </a:defRPr>
            </a:pPr>
            <a:r>
              <a:rPr lang="en-US" sz="2400" dirty="0" err="1">
                <a:solidFill>
                  <a:srgbClr val="222222"/>
                </a:solidFill>
                <a:latin typeface="Consolas"/>
                <a:ea typeface="Consolas"/>
                <a:cs typeface="Consolas"/>
              </a:rPr>
              <a:t>ref_contact</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ref_dmap</a:t>
            </a:r>
            <a:r>
              <a:rPr lang="en-US" sz="2400" dirty="0">
                <a:solidFill>
                  <a:srgbClr val="222222"/>
                </a:solidFill>
                <a:latin typeface="Consolas"/>
                <a:ea typeface="Consolas"/>
                <a:cs typeface="Consolas"/>
              </a:rPr>
              <a:t> &lt; 8.0).</a:t>
            </a:r>
            <a:r>
              <a:rPr lang="en-US" sz="2400" dirty="0" err="1">
                <a:solidFill>
                  <a:srgbClr val="222222"/>
                </a:solidFill>
                <a:latin typeface="Consolas"/>
                <a:ea typeface="Consolas"/>
                <a:cs typeface="Consolas"/>
              </a:rPr>
              <a:t>astype</a:t>
            </a:r>
            <a:r>
              <a:rPr lang="en-US" sz="2400" dirty="0">
                <a:solidFill>
                  <a:srgbClr val="222222"/>
                </a:solidFill>
                <a:latin typeface="Consolas"/>
                <a:ea typeface="Consolas"/>
                <a:cs typeface="Consolas"/>
              </a:rPr>
              <a:t>(float)</a:t>
            </a:r>
          </a:p>
          <a:p>
            <a:pPr>
              <a:buNone/>
              <a:defRPr sz="1600">
                <a:solidFill>
                  <a:srgbClr val="222222"/>
                </a:solidFill>
                <a:latin typeface="Consolas"/>
                <a:ea typeface="Consolas"/>
                <a:cs typeface="Consolas"/>
              </a:defRPr>
            </a:pPr>
            <a:endParaRPr lang="en-US" sz="24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400" dirty="0">
                <a:solidFill>
                  <a:srgbClr val="222222"/>
                </a:solidFill>
                <a:latin typeface="Consolas"/>
                <a:ea typeface="Consolas"/>
                <a:cs typeface="Consolas"/>
              </a:rPr>
              <a:t>def </a:t>
            </a:r>
            <a:r>
              <a:rPr lang="en-US" sz="2400" dirty="0" err="1">
                <a:solidFill>
                  <a:srgbClr val="222222"/>
                </a:solidFill>
                <a:latin typeface="Consolas"/>
                <a:ea typeface="Consolas"/>
                <a:cs typeface="Consolas"/>
              </a:rPr>
              <a:t>upper_triangle_values</a:t>
            </a:r>
            <a:r>
              <a:rPr lang="en-US" sz="2400" dirty="0">
                <a:solidFill>
                  <a:srgbClr val="222222"/>
                </a:solidFill>
                <a:latin typeface="Consolas"/>
                <a:ea typeface="Consolas"/>
                <a:cs typeface="Consolas"/>
              </a:rPr>
              <a:t>(mat, </a:t>
            </a:r>
            <a:r>
              <a:rPr lang="en-US" sz="2400" dirty="0" err="1">
                <a:solidFill>
                  <a:srgbClr val="222222"/>
                </a:solidFill>
                <a:latin typeface="Consolas"/>
                <a:ea typeface="Consolas"/>
                <a:cs typeface="Consolas"/>
              </a:rPr>
              <a:t>min_sep</a:t>
            </a:r>
            <a:r>
              <a:rPr lang="en-US" sz="2400" dirty="0">
                <a:solidFill>
                  <a:srgbClr val="222222"/>
                </a:solidFill>
                <a:latin typeface="Consolas"/>
                <a:ea typeface="Consolas"/>
                <a:cs typeface="Consolas"/>
              </a:rPr>
              <a:t>=2):</a:t>
            </a:r>
          </a:p>
          <a:p>
            <a:pPr>
              <a:buNone/>
              <a:defRPr sz="1600">
                <a:solidFill>
                  <a:srgbClr val="222222"/>
                </a:solidFill>
                <a:latin typeface="Consolas"/>
                <a:ea typeface="Consolas"/>
                <a:cs typeface="Consolas"/>
              </a:defRPr>
            </a:pPr>
            <a:r>
              <a:rPr lang="en-US" sz="2400" dirty="0">
                <a:solidFill>
                  <a:srgbClr val="222222"/>
                </a:solidFill>
                <a:latin typeface="Consolas"/>
                <a:ea typeface="Consolas"/>
                <a:cs typeface="Consolas"/>
              </a:rPr>
              <a:t>    mask = </a:t>
            </a:r>
            <a:r>
              <a:rPr lang="en-US" sz="2400" dirty="0" err="1">
                <a:solidFill>
                  <a:srgbClr val="222222"/>
                </a:solidFill>
                <a:latin typeface="Consolas"/>
                <a:ea typeface="Consolas"/>
                <a:cs typeface="Consolas"/>
              </a:rPr>
              <a:t>np.triu</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np.ones_like</a:t>
            </a:r>
            <a:r>
              <a:rPr lang="en-US" sz="2400" dirty="0">
                <a:solidFill>
                  <a:srgbClr val="222222"/>
                </a:solidFill>
                <a:latin typeface="Consolas"/>
                <a:ea typeface="Consolas"/>
                <a:cs typeface="Consolas"/>
              </a:rPr>
              <a:t>(mat, </a:t>
            </a:r>
            <a:r>
              <a:rPr lang="en-US" sz="2400" dirty="0" err="1">
                <a:solidFill>
                  <a:srgbClr val="222222"/>
                </a:solidFill>
                <a:latin typeface="Consolas"/>
                <a:ea typeface="Consolas"/>
                <a:cs typeface="Consolas"/>
              </a:rPr>
              <a:t>dtype</a:t>
            </a:r>
            <a:r>
              <a:rPr lang="en-US" sz="2400" dirty="0">
                <a:solidFill>
                  <a:srgbClr val="222222"/>
                </a:solidFill>
                <a:latin typeface="Consolas"/>
                <a:ea typeface="Consolas"/>
                <a:cs typeface="Consolas"/>
              </a:rPr>
              <a:t>=bool), k=</a:t>
            </a:r>
            <a:r>
              <a:rPr lang="en-US" sz="2400" dirty="0" err="1">
                <a:solidFill>
                  <a:srgbClr val="222222"/>
                </a:solidFill>
                <a:latin typeface="Consolas"/>
                <a:ea typeface="Consolas"/>
                <a:cs typeface="Consolas"/>
              </a:rPr>
              <a:t>min_sep</a:t>
            </a:r>
            <a:r>
              <a:rPr lang="en-US" sz="2400" dirty="0">
                <a:solidFill>
                  <a:srgbClr val="222222"/>
                </a:solidFill>
                <a:latin typeface="Consolas"/>
                <a:ea typeface="Consolas"/>
                <a:cs typeface="Consolas"/>
              </a:rPr>
              <a:t>)</a:t>
            </a:r>
          </a:p>
          <a:p>
            <a:pPr>
              <a:buNone/>
              <a:defRPr sz="1600">
                <a:solidFill>
                  <a:srgbClr val="222222"/>
                </a:solidFill>
                <a:latin typeface="Consolas"/>
                <a:ea typeface="Consolas"/>
                <a:cs typeface="Consolas"/>
              </a:defRPr>
            </a:pPr>
            <a:r>
              <a:rPr lang="en-US" sz="2400" dirty="0">
                <a:solidFill>
                  <a:srgbClr val="222222"/>
                </a:solidFill>
                <a:latin typeface="Consolas"/>
                <a:ea typeface="Consolas"/>
                <a:cs typeface="Consolas"/>
              </a:rPr>
              <a:t>    return mat[mask]</a:t>
            </a:r>
          </a:p>
          <a:p>
            <a:pPr>
              <a:buNone/>
              <a:defRPr sz="1600">
                <a:solidFill>
                  <a:srgbClr val="222222"/>
                </a:solidFill>
                <a:latin typeface="Consolas"/>
                <a:ea typeface="Consolas"/>
                <a:cs typeface="Consolas"/>
              </a:defRPr>
            </a:pPr>
            <a:endParaRPr lang="en-US" sz="24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400" dirty="0" err="1">
                <a:solidFill>
                  <a:srgbClr val="222222"/>
                </a:solidFill>
                <a:latin typeface="Consolas"/>
                <a:ea typeface="Consolas"/>
                <a:cs typeface="Consolas"/>
              </a:rPr>
              <a:t>mi_contact_corr</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np.corrcoef</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upper_triangle_values</a:t>
            </a:r>
            <a:r>
              <a:rPr lang="en-US" sz="2400" dirty="0">
                <a:solidFill>
                  <a:srgbClr val="222222"/>
                </a:solidFill>
                <a:latin typeface="Consolas"/>
                <a:ea typeface="Consolas"/>
                <a:cs typeface="Consolas"/>
              </a:rPr>
              <a:t>(mi), </a:t>
            </a:r>
            <a:r>
              <a:rPr lang="en-US" sz="2400" dirty="0" err="1">
                <a:solidFill>
                  <a:srgbClr val="222222"/>
                </a:solidFill>
                <a:latin typeface="Consolas"/>
                <a:ea typeface="Consolas"/>
                <a:cs typeface="Consolas"/>
              </a:rPr>
              <a:t>upper_triangle_values</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ref_contact</a:t>
            </a:r>
            <a:r>
              <a:rPr lang="en-US" sz="2400" dirty="0">
                <a:solidFill>
                  <a:srgbClr val="222222"/>
                </a:solidFill>
                <a:latin typeface="Consolas"/>
                <a:ea typeface="Consolas"/>
                <a:cs typeface="Consolas"/>
              </a:rPr>
              <a:t>))[0, 1]</a:t>
            </a:r>
          </a:p>
          <a:p>
            <a:pPr>
              <a:buNone/>
              <a:defRPr sz="1600">
                <a:solidFill>
                  <a:srgbClr val="222222"/>
                </a:solidFill>
                <a:latin typeface="Consolas"/>
                <a:ea typeface="Consolas"/>
                <a:cs typeface="Consolas"/>
              </a:defRPr>
            </a:pPr>
            <a:r>
              <a:rPr lang="en-US" sz="2400" dirty="0" err="1">
                <a:solidFill>
                  <a:srgbClr val="222222"/>
                </a:solidFill>
                <a:latin typeface="Consolas"/>
                <a:ea typeface="Consolas"/>
                <a:cs typeface="Consolas"/>
              </a:rPr>
              <a:t>mi_distance_corr</a:t>
            </a:r>
            <a:r>
              <a:rPr lang="en-US" sz="2400" dirty="0">
                <a:solidFill>
                  <a:srgbClr val="222222"/>
                </a:solidFill>
                <a:latin typeface="Consolas"/>
                <a:ea typeface="Consolas"/>
                <a:cs typeface="Consolas"/>
              </a:rPr>
              <a:t> = </a:t>
            </a:r>
            <a:r>
              <a:rPr lang="en-US" sz="2400" dirty="0" err="1">
                <a:solidFill>
                  <a:srgbClr val="222222"/>
                </a:solidFill>
                <a:latin typeface="Consolas"/>
                <a:ea typeface="Consolas"/>
                <a:cs typeface="Consolas"/>
              </a:rPr>
              <a:t>np.corrcoef</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upper_triangle_values</a:t>
            </a:r>
            <a:r>
              <a:rPr lang="en-US" sz="2400" dirty="0">
                <a:solidFill>
                  <a:srgbClr val="222222"/>
                </a:solidFill>
                <a:latin typeface="Consolas"/>
                <a:ea typeface="Consolas"/>
                <a:cs typeface="Consolas"/>
              </a:rPr>
              <a:t>(mi), </a:t>
            </a:r>
            <a:r>
              <a:rPr lang="en-US" sz="2400" dirty="0" err="1">
                <a:solidFill>
                  <a:srgbClr val="222222"/>
                </a:solidFill>
                <a:latin typeface="Consolas"/>
                <a:ea typeface="Consolas"/>
                <a:cs typeface="Consolas"/>
              </a:rPr>
              <a:t>upper_triangle_values</a:t>
            </a:r>
            <a:r>
              <a:rPr lang="en-US" sz="2400" dirty="0">
                <a:solidFill>
                  <a:srgbClr val="222222"/>
                </a:solidFill>
                <a:latin typeface="Consolas"/>
                <a:ea typeface="Consolas"/>
                <a:cs typeface="Consolas"/>
              </a:rPr>
              <a:t>(-</a:t>
            </a:r>
            <a:r>
              <a:rPr lang="en-US" sz="2400" dirty="0" err="1">
                <a:solidFill>
                  <a:srgbClr val="222222"/>
                </a:solidFill>
                <a:latin typeface="Consolas"/>
                <a:ea typeface="Consolas"/>
                <a:cs typeface="Consolas"/>
              </a:rPr>
              <a:t>ref_dmap</a:t>
            </a:r>
            <a:r>
              <a:rPr lang="en-US" sz="2400" dirty="0">
                <a:solidFill>
                  <a:srgbClr val="222222"/>
                </a:solidFill>
                <a:latin typeface="Consolas"/>
                <a:ea typeface="Consolas"/>
                <a:cs typeface="Consolas"/>
              </a:rPr>
              <a:t>))[0, 1]</a:t>
            </a:r>
          </a:p>
        </p:txBody>
      </p:sp>
    </p:spTree>
    <p:extLst>
      <p:ext uri="{BB962C8B-B14F-4D97-AF65-F5344CB8AC3E}">
        <p14:creationId xmlns:p14="http://schemas.microsoft.com/office/powerpoint/2010/main" val="1446124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C1DBEB-A340-9AAD-B2B1-A4EE4955CF0D}"/>
              </a:ext>
            </a:extLst>
          </p:cNvPr>
          <p:cNvPicPr>
            <a:picLocks noChangeAspect="1"/>
          </p:cNvPicPr>
          <p:nvPr/>
        </p:nvPicPr>
        <p:blipFill>
          <a:blip r:embed="rId3"/>
          <a:stretch>
            <a:fillRect/>
          </a:stretch>
        </p:blipFill>
        <p:spPr>
          <a:xfrm>
            <a:off x="0" y="1493827"/>
            <a:ext cx="12192000" cy="3870346"/>
          </a:xfrm>
          <a:prstGeom prst="rect">
            <a:avLst/>
          </a:prstGeom>
        </p:spPr>
      </p:pic>
    </p:spTree>
    <p:extLst>
      <p:ext uri="{BB962C8B-B14F-4D97-AF65-F5344CB8AC3E}">
        <p14:creationId xmlns:p14="http://schemas.microsoft.com/office/powerpoint/2010/main" val="1609482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40E8B47-656E-437E-9530-7CA11B2D14C3}"/>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16-19: turn the sequences into numbers</a:t>
            </a:r>
          </a:p>
        </p:txBody>
      </p:sp>
      <p:sp>
        <p:nvSpPr>
          <p:cNvPr id="2" name="Notebook code">
            <a:extLst>
              <a:ext uri="{FF2B5EF4-FFF2-40B4-BE49-F238E27FC236}">
                <a16:creationId xmlns:a16="http://schemas.microsoft.com/office/drawing/2014/main" id="{0DED3F6A-5E6E-44D8-BD18-0562731DA62B}"/>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 Cell 16: one-hot encode the query ---</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to encode the </a:t>
            </a:r>
            <a:r>
              <a:rPr lang="en-US" sz="1400" dirty="0" err="1">
                <a:solidFill>
                  <a:srgbClr val="222222"/>
                </a:solidFill>
                <a:latin typeface="Consolas"/>
                <a:ea typeface="Consolas"/>
                <a:cs typeface="Consolas"/>
              </a:rPr>
              <a:t>msa</a:t>
            </a:r>
            <a:r>
              <a:rPr lang="en-US" sz="1400" dirty="0">
                <a:solidFill>
                  <a:srgbClr val="222222"/>
                </a:solidFill>
                <a:latin typeface="Consolas"/>
                <a:ea typeface="Consolas"/>
                <a:cs typeface="Consolas"/>
              </a:rPr>
              <a:t> we one hot </a:t>
            </a:r>
            <a:r>
              <a:rPr lang="en-US" sz="1400" dirty="0" err="1">
                <a:solidFill>
                  <a:srgbClr val="222222"/>
                </a:solidFill>
                <a:latin typeface="Consolas"/>
                <a:ea typeface="Consolas"/>
                <a:cs typeface="Consolas"/>
              </a:rPr>
              <a:t>enocde</a:t>
            </a:r>
            <a:r>
              <a:rPr lang="en-US" sz="1400" dirty="0">
                <a:solidFill>
                  <a:srgbClr val="222222"/>
                </a:solidFill>
                <a:latin typeface="Consolas"/>
                <a:ea typeface="Consolas"/>
                <a:cs typeface="Consolas"/>
              </a:rPr>
              <a:t> the sequences</a:t>
            </a: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the order is arbitrary and set by _</a:t>
            </a:r>
            <a:r>
              <a:rPr lang="en-US" sz="1400" dirty="0" err="1">
                <a:solidFill>
                  <a:srgbClr val="222222"/>
                </a:solidFill>
                <a:latin typeface="Consolas"/>
                <a:ea typeface="Consolas"/>
                <a:cs typeface="Consolas"/>
              </a:rPr>
              <a:t>restypes</a:t>
            </a:r>
            <a:r>
              <a:rPr lang="en-US" sz="1400" dirty="0">
                <a:solidFill>
                  <a:srgbClr val="222222"/>
                </a:solidFill>
                <a:latin typeface="Consolas"/>
                <a:ea typeface="Consolas"/>
                <a:cs typeface="Consolas"/>
              </a:rPr>
              <a:t> = ["A","R","N","D","C", "Q", "E", "G", "H", "I", "L", "K", "M", "F", "P", "S", "T", "W", "Y", "V",]</a:t>
            </a: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from </a:t>
            </a:r>
            <a:r>
              <a:rPr lang="en-US" sz="1400" dirty="0" err="1">
                <a:solidFill>
                  <a:srgbClr val="222222"/>
                </a:solidFill>
                <a:latin typeface="Consolas"/>
                <a:ea typeface="Consolas"/>
                <a:cs typeface="Consolas"/>
              </a:rPr>
              <a:t>feature_extraction.feature_extraction</a:t>
            </a:r>
            <a:r>
              <a:rPr lang="en-US" sz="1400" dirty="0">
                <a:solidFill>
                  <a:srgbClr val="222222"/>
                </a:solidFill>
                <a:latin typeface="Consolas"/>
                <a:ea typeface="Consolas"/>
                <a:cs typeface="Consolas"/>
              </a:rPr>
              <a:t> import </a:t>
            </a:r>
            <a:r>
              <a:rPr lang="en-US" sz="1400" dirty="0" err="1">
                <a:solidFill>
                  <a:srgbClr val="222222"/>
                </a:solidFill>
                <a:latin typeface="Consolas"/>
                <a:ea typeface="Consolas"/>
                <a:cs typeface="Consolas"/>
              </a:rPr>
              <a:t>onehot_encode_aa_type</a:t>
            </a: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enc1 = </a:t>
            </a:r>
            <a:r>
              <a:rPr lang="en-US" sz="1400" dirty="0" err="1">
                <a:solidFill>
                  <a:srgbClr val="222222"/>
                </a:solidFill>
                <a:latin typeface="Consolas"/>
                <a:ea typeface="Consolas"/>
                <a:cs typeface="Consolas"/>
              </a:rPr>
              <a:t>onehot_encode_aa_type</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wtUb_seq</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include_gap_token</a:t>
            </a:r>
            <a:r>
              <a:rPr lang="en-US" sz="1400" dirty="0">
                <a:solidFill>
                  <a:srgbClr val="222222"/>
                </a:solidFill>
                <a:latin typeface="Consolas"/>
                <a:ea typeface="Consolas"/>
                <a:cs typeface="Consolas"/>
              </a:rPr>
              <a:t>=False)</a:t>
            </a: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print("Shape of the one hot encode ubiquitin protein sequence:", </a:t>
            </a:r>
            <a:r>
              <a:rPr lang="en-US" sz="1400" dirty="0" err="1">
                <a:solidFill>
                  <a:srgbClr val="222222"/>
                </a:solidFill>
                <a:latin typeface="Consolas"/>
                <a:ea typeface="Consolas"/>
                <a:cs typeface="Consolas"/>
              </a:rPr>
              <a:t>np.shape</a:t>
            </a:r>
            <a:r>
              <a:rPr lang="en-US" sz="1400" dirty="0">
                <a:solidFill>
                  <a:srgbClr val="222222"/>
                </a:solidFill>
                <a:latin typeface="Consolas"/>
                <a:ea typeface="Consolas"/>
                <a:cs typeface="Consolas"/>
              </a:rPr>
              <a:t>(enc1))</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 Cell 17: starting tensors for the whole MSA ---</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from </a:t>
            </a:r>
            <a:r>
              <a:rPr lang="en-US" sz="1400" dirty="0" err="1">
                <a:solidFill>
                  <a:srgbClr val="222222"/>
                </a:solidFill>
                <a:latin typeface="Consolas"/>
                <a:ea typeface="Consolas"/>
                <a:cs typeface="Consolas"/>
              </a:rPr>
              <a:t>feature_extraction.feature_extraction</a:t>
            </a:r>
            <a:r>
              <a:rPr lang="en-US" sz="1400" dirty="0">
                <a:solidFill>
                  <a:srgbClr val="222222"/>
                </a:solidFill>
                <a:latin typeface="Consolas"/>
                <a:ea typeface="Consolas"/>
                <a:cs typeface="Consolas"/>
              </a:rPr>
              <a:t> import </a:t>
            </a:r>
            <a:r>
              <a:rPr lang="en-US" sz="1400" dirty="0" err="1">
                <a:solidFill>
                  <a:srgbClr val="222222"/>
                </a:solidFill>
                <a:latin typeface="Consolas"/>
                <a:ea typeface="Consolas"/>
                <a:cs typeface="Consolas"/>
              </a:rPr>
              <a:t>initial_data_from_seqs</a:t>
            </a: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features = </a:t>
            </a:r>
            <a:r>
              <a:rPr lang="en-US" sz="1400" dirty="0" err="1">
                <a:solidFill>
                  <a:srgbClr val="222222"/>
                </a:solidFill>
                <a:latin typeface="Consolas"/>
                <a:ea typeface="Consolas"/>
                <a:cs typeface="Consolas"/>
              </a:rPr>
              <a:t>initial_data_from_seqs</a:t>
            </a:r>
            <a:r>
              <a:rPr lang="en-US" sz="1400" dirty="0">
                <a:solidFill>
                  <a:srgbClr val="222222"/>
                </a:solidFill>
                <a:latin typeface="Consolas"/>
                <a:ea typeface="Consolas"/>
                <a:cs typeface="Consolas"/>
              </a:rPr>
              <a:t>(seqs)</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for key, param in </a:t>
            </a:r>
            <a:r>
              <a:rPr lang="en-US" sz="1400" dirty="0" err="1">
                <a:solidFill>
                  <a:srgbClr val="222222"/>
                </a:solidFill>
                <a:latin typeface="Consolas"/>
                <a:ea typeface="Consolas"/>
                <a:cs typeface="Consolas"/>
              </a:rPr>
              <a:t>features.items</a:t>
            </a:r>
            <a:r>
              <a:rPr lang="en-US" sz="14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print(key, </a:t>
            </a:r>
            <a:r>
              <a:rPr lang="en-US" sz="1400" dirty="0" err="1">
                <a:solidFill>
                  <a:srgbClr val="222222"/>
                </a:solidFill>
                <a:latin typeface="Consolas"/>
                <a:ea typeface="Consolas"/>
                <a:cs typeface="Consolas"/>
              </a:rPr>
              <a:t>np.shape</a:t>
            </a:r>
            <a:r>
              <a:rPr lang="en-US" sz="1400" dirty="0">
                <a:solidFill>
                  <a:srgbClr val="222222"/>
                </a:solidFill>
                <a:latin typeface="Consolas"/>
                <a:ea typeface="Consolas"/>
                <a:cs typeface="Consolas"/>
              </a:rPr>
              <a:t>(param))</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 --- Cell 19: decode row 0 back to letters (round-trip check) ---</a:t>
            </a:r>
          </a:p>
          <a:p>
            <a:pPr>
              <a:buNone/>
              <a:defRPr sz="14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_</a:t>
            </a:r>
            <a:r>
              <a:rPr lang="en-US" sz="1400" dirty="0" err="1">
                <a:solidFill>
                  <a:srgbClr val="222222"/>
                </a:solidFill>
                <a:latin typeface="Consolas"/>
                <a:ea typeface="Consolas"/>
                <a:cs typeface="Consolas"/>
              </a:rPr>
              <a:t>restypes</a:t>
            </a:r>
            <a:r>
              <a:rPr lang="en-US" sz="1400" dirty="0">
                <a:solidFill>
                  <a:srgbClr val="222222"/>
                </a:solidFill>
                <a:latin typeface="Consolas"/>
                <a:ea typeface="Consolas"/>
                <a:cs typeface="Consolas"/>
              </a:rPr>
              <a:t> = ["A","R","N","D","C", "Q", "E", "G", "H", "I", "L", "K", "M", "F", "P", "S", "T", "W", "Y", "V",]</a:t>
            </a:r>
          </a:p>
          <a:p>
            <a:pPr>
              <a:buNone/>
              <a:defRPr sz="1400">
                <a:solidFill>
                  <a:srgbClr val="222222"/>
                </a:solidFill>
                <a:latin typeface="Consolas"/>
                <a:ea typeface="Consolas"/>
                <a:cs typeface="Consolas"/>
              </a:defRPr>
            </a:pPr>
            <a:r>
              <a:rPr lang="en-US" sz="1400" dirty="0">
                <a:solidFill>
                  <a:srgbClr val="222222"/>
                </a:solidFill>
                <a:latin typeface="Consolas"/>
                <a:ea typeface="Consolas"/>
                <a:cs typeface="Consolas"/>
              </a:rPr>
              <a:t>print("".join([_</a:t>
            </a:r>
            <a:r>
              <a:rPr lang="en-US" sz="1400" dirty="0" err="1">
                <a:solidFill>
                  <a:srgbClr val="222222"/>
                </a:solidFill>
                <a:latin typeface="Consolas"/>
                <a:ea typeface="Consolas"/>
                <a:cs typeface="Consolas"/>
              </a:rPr>
              <a:t>restypes</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i</a:t>
            </a:r>
            <a:r>
              <a:rPr lang="en-US" sz="1400" dirty="0">
                <a:solidFill>
                  <a:srgbClr val="222222"/>
                </a:solidFill>
                <a:latin typeface="Consolas"/>
                <a:ea typeface="Consolas"/>
                <a:cs typeface="Consolas"/>
              </a:rPr>
              <a:t>] for </a:t>
            </a:r>
            <a:r>
              <a:rPr lang="en-US" sz="1400" dirty="0" err="1">
                <a:solidFill>
                  <a:srgbClr val="222222"/>
                </a:solidFill>
                <a:latin typeface="Consolas"/>
                <a:ea typeface="Consolas"/>
                <a:cs typeface="Consolas"/>
              </a:rPr>
              <a:t>i</a:t>
            </a:r>
            <a:r>
              <a:rPr lang="en-US" sz="1400" dirty="0">
                <a:solidFill>
                  <a:srgbClr val="222222"/>
                </a:solidFill>
                <a:latin typeface="Consolas"/>
                <a:ea typeface="Consolas"/>
                <a:cs typeface="Consolas"/>
              </a:rPr>
              <a:t> in </a:t>
            </a:r>
            <a:r>
              <a:rPr lang="en-US" sz="1400" dirty="0" err="1">
                <a:solidFill>
                  <a:srgbClr val="222222"/>
                </a:solidFill>
                <a:latin typeface="Consolas"/>
                <a:ea typeface="Consolas"/>
                <a:cs typeface="Consolas"/>
              </a:rPr>
              <a:t>np.argmax</a:t>
            </a:r>
            <a:r>
              <a:rPr lang="en-US" sz="1400" dirty="0">
                <a:solidFill>
                  <a:srgbClr val="222222"/>
                </a:solidFill>
                <a:latin typeface="Consolas"/>
                <a:ea typeface="Consolas"/>
                <a:cs typeface="Consolas"/>
              </a:rPr>
              <a:t>(features["</a:t>
            </a:r>
            <a:r>
              <a:rPr lang="en-US" sz="1400" dirty="0" err="1">
                <a:solidFill>
                  <a:srgbClr val="222222"/>
                </a:solidFill>
                <a:latin typeface="Consolas"/>
                <a:ea typeface="Consolas"/>
                <a:cs typeface="Consolas"/>
              </a:rPr>
              <a:t>msa_aatype</a:t>
            </a:r>
            <a:r>
              <a:rPr lang="en-US" sz="1400" dirty="0">
                <a:solidFill>
                  <a:srgbClr val="222222"/>
                </a:solidFill>
                <a:latin typeface="Consolas"/>
                <a:ea typeface="Consolas"/>
                <a:cs typeface="Consolas"/>
              </a:rPr>
              <a:t>"][0], axis=1)]))</a:t>
            </a:r>
          </a:p>
        </p:txBody>
      </p:sp>
    </p:spTree>
    <p:extLst>
      <p:ext uri="{BB962C8B-B14F-4D97-AF65-F5344CB8AC3E}">
        <p14:creationId xmlns:p14="http://schemas.microsoft.com/office/powerpoint/2010/main" val="1253067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40E8B47-656E-437E-9530-7CA11B2D14C3}"/>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21: choose rows, hide residues, trim extras</a:t>
            </a:r>
          </a:p>
        </p:txBody>
      </p:sp>
      <p:sp>
        <p:nvSpPr>
          <p:cNvPr id="2" name="Notebook code">
            <a:extLst>
              <a:ext uri="{FF2B5EF4-FFF2-40B4-BE49-F238E27FC236}">
                <a16:creationId xmlns:a16="http://schemas.microsoft.com/office/drawing/2014/main" id="{0DED3F6A-5E6E-44D8-BD18-0562731DA62B}"/>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max_extra_msa_count</a:t>
            </a:r>
            <a:r>
              <a:rPr lang="en-US" sz="1800" dirty="0">
                <a:solidFill>
                  <a:srgbClr val="222222"/>
                </a:solidFill>
                <a:latin typeface="Consolas"/>
                <a:ea typeface="Consolas"/>
                <a:cs typeface="Consolas"/>
              </a:rPr>
              <a:t>=16</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seed=0</a:t>
            </a:r>
          </a:p>
          <a:p>
            <a:pPr>
              <a:buNone/>
              <a:defRPr sz="14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features = </a:t>
            </a:r>
            <a:r>
              <a:rPr lang="en-US" sz="1800" dirty="0" err="1">
                <a:solidFill>
                  <a:srgbClr val="222222"/>
                </a:solidFill>
                <a:latin typeface="Consolas"/>
                <a:ea typeface="Consolas"/>
                <a:cs typeface="Consolas"/>
              </a:rPr>
              <a:t>initial_data_from_seqs</a:t>
            </a:r>
            <a:r>
              <a:rPr lang="en-US" sz="1800" dirty="0">
                <a:solidFill>
                  <a:srgbClr val="222222"/>
                </a:solidFill>
                <a:latin typeface="Consolas"/>
                <a:ea typeface="Consolas"/>
                <a:cs typeface="Consolas"/>
              </a:rPr>
              <a:t>(seqs)</a:t>
            </a: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features_clustered</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select_cluster_centers</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features.copy</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max_msa_clusters</a:t>
            </a:r>
            <a:r>
              <a:rPr lang="en-US" sz="1800" dirty="0">
                <a:solidFill>
                  <a:srgbClr val="222222"/>
                </a:solidFill>
                <a:latin typeface="Consolas"/>
                <a:ea typeface="Consolas"/>
                <a:cs typeface="Consolas"/>
              </a:rPr>
              <a:t>=32, seed=0)</a:t>
            </a: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features_mask_cluster</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mask_cluster_centers</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features_clustered.copy</a:t>
            </a:r>
            <a:r>
              <a:rPr lang="en-US" sz="1800" dirty="0">
                <a:solidFill>
                  <a:srgbClr val="222222"/>
                </a:solidFill>
                <a:latin typeface="Consolas"/>
                <a:ea typeface="Consolas"/>
                <a:cs typeface="Consolas"/>
              </a:rPr>
              <a:t>(), seed=0)</a:t>
            </a: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features_assignment</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cluster_assignment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features_mask_cluster.copy</a:t>
            </a:r>
            <a:r>
              <a:rPr lang="en-US" sz="18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features_summary</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summarize_clusters</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features_assignment.copy</a:t>
            </a:r>
            <a:r>
              <a:rPr lang="en-US" sz="18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features_extra_msa</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crop_extra_msa</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features_summary.copy</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max_extra_msa_count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max_extra_msa_count</a:t>
            </a:r>
            <a:r>
              <a:rPr lang="en-US" sz="1800" dirty="0">
                <a:solidFill>
                  <a:srgbClr val="222222"/>
                </a:solidFill>
                <a:latin typeface="Consolas"/>
                <a:ea typeface="Consolas"/>
                <a:cs typeface="Consolas"/>
              </a:rPr>
              <a:t>, seed=seed + 2)</a:t>
            </a:r>
          </a:p>
          <a:p>
            <a:pPr>
              <a:buNone/>
              <a:defRPr sz="14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400">
                <a:solidFill>
                  <a:srgbClr val="222222"/>
                </a:solidFill>
                <a:latin typeface="Consolas"/>
                <a:ea typeface="Consolas"/>
                <a:cs typeface="Consolas"/>
              </a:defRPr>
            </a:pPr>
            <a:r>
              <a:rPr lang="en-US" sz="1800" dirty="0" err="1">
                <a:solidFill>
                  <a:srgbClr val="222222"/>
                </a:solidFill>
                <a:latin typeface="Consolas"/>
                <a:ea typeface="Consolas"/>
                <a:cs typeface="Consolas"/>
              </a:rPr>
              <a:t>single_cycle</a:t>
            </a:r>
            <a:r>
              <a:rPr lang="en-US" sz="1800" dirty="0">
                <a:solidFill>
                  <a:srgbClr val="222222"/>
                </a:solidFill>
                <a:latin typeface="Consolas"/>
                <a:ea typeface="Consolas"/>
                <a:cs typeface="Consolas"/>
              </a:rPr>
              <a:t> = {</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msa_feat</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calculate_msa_feat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features_extra_msa.copy</a:t>
            </a:r>
            <a:r>
              <a:rPr lang="en-US" sz="18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extra_msa_feat</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calculate_extra_msa_feat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features_extra_msa.copy</a:t>
            </a:r>
            <a:r>
              <a:rPr lang="en-US" sz="18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target_feat</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onehot_encode_aa_type</a:t>
            </a:r>
            <a:r>
              <a:rPr lang="en-US" sz="1800" dirty="0">
                <a:solidFill>
                  <a:srgbClr val="222222"/>
                </a:solidFill>
                <a:latin typeface="Consolas"/>
                <a:ea typeface="Consolas"/>
                <a:cs typeface="Consolas"/>
              </a:rPr>
              <a:t>(seqs[0], </a:t>
            </a:r>
            <a:r>
              <a:rPr lang="en-US" sz="1800" dirty="0" err="1">
                <a:solidFill>
                  <a:srgbClr val="222222"/>
                </a:solidFill>
                <a:latin typeface="Consolas"/>
                <a:ea typeface="Consolas"/>
                <a:cs typeface="Consolas"/>
              </a:rPr>
              <a:t>include_gap_token</a:t>
            </a:r>
            <a:r>
              <a:rPr lang="en-US" sz="1800" dirty="0">
                <a:solidFill>
                  <a:srgbClr val="222222"/>
                </a:solidFill>
                <a:latin typeface="Consolas"/>
                <a:ea typeface="Consolas"/>
                <a:cs typeface="Consolas"/>
              </a:rPr>
              <a:t>=False).float(),</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residue_index</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torch.arange</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len</a:t>
            </a:r>
            <a:r>
              <a:rPr lang="en-US" sz="1800" dirty="0">
                <a:solidFill>
                  <a:srgbClr val="222222"/>
                </a:solidFill>
                <a:latin typeface="Consolas"/>
                <a:ea typeface="Consolas"/>
                <a:cs typeface="Consolas"/>
              </a:rPr>
              <a:t>(seqs[0])),</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raw_sequences</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seqs.copy</a:t>
            </a:r>
            <a:r>
              <a:rPr lang="en-US" sz="1800" dirty="0">
                <a:solidFill>
                  <a:srgbClr val="222222"/>
                </a:solidFill>
                <a:latin typeface="Consolas"/>
                <a:ea typeface="Consolas"/>
                <a:cs typeface="Consolas"/>
              </a:rPr>
              <a:t>(),</a:t>
            </a:r>
          </a:p>
          <a:p>
            <a:pPr>
              <a:buNone/>
              <a:defRPr sz="1400">
                <a:solidFill>
                  <a:srgbClr val="222222"/>
                </a:solidFill>
                <a:latin typeface="Consolas"/>
                <a:ea typeface="Consolas"/>
                <a:cs typeface="Consolas"/>
              </a:defRPr>
            </a:pPr>
            <a:r>
              <a:rPr lang="en-US" sz="1800" dirty="0">
                <a:solidFill>
                  <a:srgbClr val="222222"/>
                </a:solidFill>
                <a:latin typeface="Consolas"/>
                <a:ea typeface="Consolas"/>
                <a:cs typeface="Consolas"/>
              </a:rPr>
              <a:t>    }</a:t>
            </a:r>
          </a:p>
        </p:txBody>
      </p:sp>
    </p:spTree>
    <p:extLst>
      <p:ext uri="{BB962C8B-B14F-4D97-AF65-F5344CB8AC3E}">
        <p14:creationId xmlns:p14="http://schemas.microsoft.com/office/powerpoint/2010/main" val="1253067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AFCBB4E-B270-4FB7-9726-C41554DF8414}"/>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22: look at the model's inputs</a:t>
            </a:r>
          </a:p>
        </p:txBody>
      </p:sp>
      <p:sp>
        <p:nvSpPr>
          <p:cNvPr id="2" name="Notebook code">
            <a:extLst>
              <a:ext uri="{FF2B5EF4-FFF2-40B4-BE49-F238E27FC236}">
                <a16:creationId xmlns:a16="http://schemas.microsoft.com/office/drawing/2014/main" id="{B965C337-1B63-4DB6-A8EB-1F5ED3A5B6CB}"/>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300">
                <a:solidFill>
                  <a:srgbClr val="222222"/>
                </a:solidFill>
                <a:latin typeface="Consolas"/>
                <a:ea typeface="Consolas"/>
                <a:cs typeface="Consolas"/>
              </a:defRPr>
            </a:pPr>
            <a:r>
              <a:rPr lang="en-US" sz="2000" dirty="0" err="1">
                <a:solidFill>
                  <a:srgbClr val="222222"/>
                </a:solidFill>
                <a:latin typeface="Consolas"/>
                <a:ea typeface="Consolas"/>
                <a:cs typeface="Consolas"/>
              </a:rPr>
              <a:t>feature_descriptions</a:t>
            </a:r>
            <a:r>
              <a:rPr lang="en-US" sz="2000" dirty="0">
                <a:solidFill>
                  <a:srgbClr val="222222"/>
                </a:solidFill>
                <a:latin typeface="Consolas"/>
                <a:ea typeface="Consolas"/>
                <a:cs typeface="Consolas"/>
              </a:rPr>
              <a:t> = {</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target_feat</a:t>
            </a:r>
            <a:r>
              <a:rPr lang="en-US" sz="2000" dirty="0">
                <a:solidFill>
                  <a:srgbClr val="222222"/>
                </a:solidFill>
                <a:latin typeface="Consolas"/>
                <a:ea typeface="Consolas"/>
                <a:cs typeface="Consolas"/>
              </a:rPr>
              <a:t>": "Per-residue query-sequence features",</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msa_feat</a:t>
            </a:r>
            <a:r>
              <a:rPr lang="en-US" sz="2000" dirty="0">
                <a:solidFill>
                  <a:srgbClr val="222222"/>
                </a:solidFill>
                <a:latin typeface="Consolas"/>
                <a:ea typeface="Consolas"/>
                <a:cs typeface="Consolas"/>
              </a:rPr>
              <a:t>": "Clustered MSA rows with sequence/deletion features",</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extra_msa_feat</a:t>
            </a:r>
            <a:r>
              <a:rPr lang="en-US" sz="2000" dirty="0">
                <a:solidFill>
                  <a:srgbClr val="222222"/>
                </a:solidFill>
                <a:latin typeface="Consolas"/>
                <a:ea typeface="Consolas"/>
                <a:cs typeface="Consolas"/>
              </a:rPr>
              <a:t>": "Extra homologs routed through the Extra MSA stack",</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residue_index</a:t>
            </a:r>
            <a:r>
              <a:rPr lang="en-US" sz="2000" dirty="0">
                <a:solidFill>
                  <a:srgbClr val="222222"/>
                </a:solidFill>
                <a:latin typeface="Consolas"/>
                <a:ea typeface="Consolas"/>
                <a:cs typeface="Consolas"/>
              </a:rPr>
              <a:t>": "Residue positions along the chain",</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print("Feature tensors that go into the model:")</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for key, value in </a:t>
            </a:r>
            <a:r>
              <a:rPr lang="en-US" sz="2000" dirty="0" err="1">
                <a:solidFill>
                  <a:srgbClr val="222222"/>
                </a:solidFill>
                <a:latin typeface="Consolas"/>
                <a:ea typeface="Consolas"/>
                <a:cs typeface="Consolas"/>
              </a:rPr>
              <a:t>single_cycle.items</a:t>
            </a:r>
            <a:r>
              <a:rPr lang="en-US" sz="20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desc = </a:t>
            </a:r>
            <a:r>
              <a:rPr lang="en-US" sz="2000" dirty="0" err="1">
                <a:solidFill>
                  <a:srgbClr val="222222"/>
                </a:solidFill>
                <a:latin typeface="Consolas"/>
                <a:ea typeface="Consolas"/>
                <a:cs typeface="Consolas"/>
              </a:rPr>
              <a:t>feature_descriptions.get</a:t>
            </a:r>
            <a:r>
              <a:rPr lang="en-US" sz="2000" dirty="0">
                <a:solidFill>
                  <a:srgbClr val="222222"/>
                </a:solidFill>
                <a:latin typeface="Consolas"/>
                <a:ea typeface="Consolas"/>
                <a:cs typeface="Consolas"/>
              </a:rPr>
              <a:t>(key, "")</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if key != "</a:t>
            </a:r>
            <a:r>
              <a:rPr lang="en-US" sz="2000" dirty="0" err="1">
                <a:solidFill>
                  <a:srgbClr val="222222"/>
                </a:solidFill>
                <a:latin typeface="Consolas"/>
                <a:ea typeface="Consolas"/>
                <a:cs typeface="Consolas"/>
              </a:rPr>
              <a:t>raw_sequences</a:t>
            </a:r>
            <a:r>
              <a:rPr lang="en-US" sz="20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r>
              <a:rPr lang="en-US" sz="2000" dirty="0">
                <a:solidFill>
                  <a:srgbClr val="222222"/>
                </a:solidFill>
                <a:latin typeface="Consolas"/>
                <a:ea typeface="Consolas"/>
                <a:cs typeface="Consolas"/>
              </a:rPr>
              <a:t>        print(f"{key:&gt;14}: {tuple(</a:t>
            </a:r>
            <a:r>
              <a:rPr lang="en-US" sz="2000" dirty="0" err="1">
                <a:solidFill>
                  <a:srgbClr val="222222"/>
                </a:solidFill>
                <a:latin typeface="Consolas"/>
                <a:ea typeface="Consolas"/>
                <a:cs typeface="Consolas"/>
              </a:rPr>
              <a:t>value.shape</a:t>
            </a:r>
            <a:r>
              <a:rPr lang="en-US" sz="2000" dirty="0">
                <a:solidFill>
                  <a:srgbClr val="222222"/>
                </a:solidFill>
                <a:latin typeface="Consolas"/>
                <a:ea typeface="Consolas"/>
                <a:cs typeface="Consolas"/>
              </a:rPr>
              <a:t>)}  {desc}")</a:t>
            </a:r>
          </a:p>
          <a:p>
            <a:pPr>
              <a:buNone/>
              <a:defRPr sz="1300">
                <a:solidFill>
                  <a:srgbClr val="222222"/>
                </a:solidFill>
                <a:latin typeface="Consolas"/>
                <a:ea typeface="Consolas"/>
                <a:cs typeface="Consolas"/>
              </a:defRPr>
            </a:pPr>
            <a:endParaRPr lang="en-US" sz="2000" dirty="0">
              <a:solidFill>
                <a:srgbClr val="222222"/>
              </a:solidFill>
              <a:latin typeface="Consolas"/>
              <a:ea typeface="Consolas"/>
              <a:cs typeface="Consolas"/>
            </a:endParaRPr>
          </a:p>
        </p:txBody>
      </p:sp>
    </p:spTree>
    <p:extLst>
      <p:ext uri="{BB962C8B-B14F-4D97-AF65-F5344CB8AC3E}">
        <p14:creationId xmlns:p14="http://schemas.microsoft.com/office/powerpoint/2010/main" val="1592972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DEF8CC-7CA8-FDDA-3B4C-F0247B2AF42A}"/>
              </a:ext>
            </a:extLst>
          </p:cNvPr>
          <p:cNvPicPr>
            <a:picLocks noChangeAspect="1"/>
          </p:cNvPicPr>
          <p:nvPr/>
        </p:nvPicPr>
        <p:blipFill>
          <a:blip r:embed="rId3"/>
          <a:stretch>
            <a:fillRect/>
          </a:stretch>
        </p:blipFill>
        <p:spPr>
          <a:xfrm>
            <a:off x="0" y="1832331"/>
            <a:ext cx="12192000" cy="3193338"/>
          </a:xfrm>
          <a:prstGeom prst="rect">
            <a:avLst/>
          </a:prstGeom>
        </p:spPr>
      </p:pic>
    </p:spTree>
    <p:extLst>
      <p:ext uri="{BB962C8B-B14F-4D97-AF65-F5344CB8AC3E}">
        <p14:creationId xmlns:p14="http://schemas.microsoft.com/office/powerpoint/2010/main" val="3458898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396FB9B-8C02-4AC9-9A42-75DCB89E1B42}"/>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24: build the model's inputs</a:t>
            </a:r>
          </a:p>
        </p:txBody>
      </p:sp>
      <p:sp>
        <p:nvSpPr>
          <p:cNvPr id="2" name="Notebook code">
            <a:extLst>
              <a:ext uri="{FF2B5EF4-FFF2-40B4-BE49-F238E27FC236}">
                <a16:creationId xmlns:a16="http://schemas.microsoft.com/office/drawing/2014/main" id="{188388B3-D77C-4B09-8C58-4EF227CC67F3}"/>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imports: same names as in cell 21</a:t>
            </a:r>
          </a:p>
          <a:p>
            <a:pPr>
              <a:buNone/>
              <a:defRPr sz="1200">
                <a:solidFill>
                  <a:srgbClr val="222222"/>
                </a:solidFill>
                <a:latin typeface="Consolas"/>
                <a:ea typeface="Consolas"/>
                <a:cs typeface="Consolas"/>
              </a:defRPr>
            </a:pPr>
            <a:endParaRPr lang="en-US" sz="120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def create_section_features_from_seqs(seqs, max_msa_clusters=16, max_extra_msa_count=16, seed=0):</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initial_data_from_seqs(seqs.copy())</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select_cluster_centers(features, max_msa_clusters=max_msa_clusters, seed=seed)</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mask_cluster_centers(features, seed=seed + 1)</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cluster_assignment(features)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summarize_clusters(features)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features = crop_extra_msa(features, max_extra_msa_count=max_extra_msa_count, seed=seed + 2)</a:t>
            </a:r>
          </a:p>
          <a:p>
            <a:pPr>
              <a:buNone/>
              <a:defRPr sz="1200">
                <a:solidFill>
                  <a:srgbClr val="222222"/>
                </a:solidFill>
                <a:latin typeface="Consolas"/>
                <a:ea typeface="Consolas"/>
                <a:cs typeface="Consolas"/>
              </a:defRPr>
            </a:pPr>
            <a:endParaRPr lang="en-US" sz="120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return {</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"msa_feat": calculate_msa_feat(features),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"extra_msa_feat": calculate_extra_msa_feat(features),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"target_feat": onehot_encode_aa_type(seqs[0], include_gap_token=False).float(),</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"residue_index": torch.arange(len(seqs[0])),</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"raw_sequences": seqs,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a:t>
            </a:r>
          </a:p>
          <a:p>
            <a:pPr>
              <a:buNone/>
              <a:defRPr sz="1200">
                <a:solidFill>
                  <a:srgbClr val="222222"/>
                </a:solidFill>
                <a:latin typeface="Consolas"/>
                <a:ea typeface="Consolas"/>
                <a:cs typeface="Consolas"/>
              </a:defRPr>
            </a:pPr>
            <a:endParaRPr lang="en-US" sz="120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single_cycle = create_section_features_from_seqs(seqs, max_msa_clusters=16, max_extra_msa_count=16, seed=0)</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batch = {</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key: value.unsqueeze(-1).to(DEVICE)</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for key, value in single_cycle.items()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if key != "raw_sequences"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a:t>
            </a:r>
          </a:p>
          <a:p>
            <a:pPr>
              <a:buNone/>
              <a:defRPr sz="1200">
                <a:solidFill>
                  <a:srgbClr val="222222"/>
                </a:solidFill>
                <a:latin typeface="Consolas"/>
                <a:ea typeface="Consolas"/>
                <a:cs typeface="Consolas"/>
              </a:defRPr>
            </a:pPr>
            <a:endParaRPr lang="en-US" sz="120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print("Feature shapes for the one-cycle teaching batch:")</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for key, value in batch.items():</a:t>
            </a:r>
          </a:p>
          <a:p>
            <a:pPr>
              <a:buNone/>
              <a:defRPr sz="1200">
                <a:solidFill>
                  <a:srgbClr val="222222"/>
                </a:solidFill>
                <a:latin typeface="Consolas"/>
                <a:ea typeface="Consolas"/>
                <a:cs typeface="Consolas"/>
              </a:defRPr>
            </a:pPr>
            <a:r>
              <a:rPr lang="en-US" sz="1200">
                <a:solidFill>
                  <a:srgbClr val="222222"/>
                </a:solidFill>
                <a:latin typeface="Consolas"/>
                <a:ea typeface="Consolas"/>
                <a:cs typeface="Consolas"/>
              </a:rPr>
              <a:t>    print(f"{key:&gt;14}: {tuple(value.shape)}")</a:t>
            </a:r>
          </a:p>
        </p:txBody>
      </p:sp>
    </p:spTree>
    <p:extLst>
      <p:ext uri="{BB962C8B-B14F-4D97-AF65-F5344CB8AC3E}">
        <p14:creationId xmlns:p14="http://schemas.microsoft.com/office/powerpoint/2010/main" val="558878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0E27D2-719F-464C-BBBE-1D7D4C66E7EA}"/>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27: load the OpenFold weights (1/2)</a:t>
            </a:r>
          </a:p>
        </p:txBody>
      </p:sp>
      <p:sp>
        <p:nvSpPr>
          <p:cNvPr id="2" name="Notebook code">
            <a:extLst>
              <a:ext uri="{FF2B5EF4-FFF2-40B4-BE49-F238E27FC236}">
                <a16:creationId xmlns:a16="http://schemas.microsoft.com/office/drawing/2014/main" id="{C2EB3C87-3B07-41F0-9A2C-88AD2ACC1E05}"/>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from model.model import Model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from model.utils import load_openfold_weights</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model = Model()</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state_dict = load_openfold_weights(str(OPENFOLD_WEIGHT_PATH))</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load_result = model.load_state_dict(state_dict, strict=False)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assert not load_result.missing_keys and not load_result.unexpected_keys</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model = model.to(DEVICE).eval()</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summarize_msa_tensor(m):</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return m[0, :, :48].detach().cpu().T</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summarize_pair_tensor(z):</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return z.abs().mean(dim=-1).detach().cpu()</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def print_value_slice(name, tensor, rows=4, cols=6):</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array = tensor.detach().cpu()</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print(f"\n{name} sample:")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print(array[:rows, :cols])</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with torch.no_grad():</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current_batch = {key: value[..., 0] for key, value in batch.items()}</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n_seq, n_res = current_batch["msa_feat"].shape[:2]</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prev_m = torch.zeros((n_seq, n_res, model.c_m), device=DEVICE)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prev_z = torch.zeros((n_res, n_res, model.c_z), device=DEVICE)</a:t>
            </a: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prev_x = torch.zeros((n_res, 3), device=DEVICE)</a:t>
            </a:r>
          </a:p>
          <a:p>
            <a:pPr>
              <a:buNone/>
              <a:defRPr sz="1100">
                <a:solidFill>
                  <a:srgbClr val="222222"/>
                </a:solidFill>
                <a:latin typeface="Consolas"/>
                <a:ea typeface="Consolas"/>
                <a:cs typeface="Consolas"/>
              </a:defRPr>
            </a:pPr>
            <a:endParaRPr lang="en-US" sz="1100">
              <a:solidFill>
                <a:srgbClr val="222222"/>
              </a:solidFill>
              <a:latin typeface="Consolas"/>
              <a:ea typeface="Consolas"/>
              <a:cs typeface="Consolas"/>
            </a:endParaRPr>
          </a:p>
          <a:p>
            <a:pPr>
              <a:buNone/>
              <a:defRPr sz="1100">
                <a:solidFill>
                  <a:srgbClr val="222222"/>
                </a:solidFill>
                <a:latin typeface="Consolas"/>
                <a:ea typeface="Consolas"/>
                <a:cs typeface="Consolas"/>
              </a:defRPr>
            </a:pPr>
            <a:r>
              <a:rPr lang="en-US" sz="1100">
                <a:solidFill>
                  <a:srgbClr val="222222"/>
                </a:solidFill>
                <a:latin typeface="Consolas"/>
                <a:ea typeface="Consolas"/>
                <a:cs typeface="Consolas"/>
              </a:rPr>
              <a:t>    snapshots = {}</a:t>
            </a:r>
          </a:p>
        </p:txBody>
      </p:sp>
    </p:spTree>
    <p:extLst>
      <p:ext uri="{BB962C8B-B14F-4D97-AF65-F5344CB8AC3E}">
        <p14:creationId xmlns:p14="http://schemas.microsoft.com/office/powerpoint/2010/main" val="417671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1D46A1-849D-4435-AED6-0A2F3B7A76C9}"/>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27: embedding and Evoformer by hand (2/2)</a:t>
            </a:r>
          </a:p>
        </p:txBody>
      </p:sp>
      <p:sp>
        <p:nvSpPr>
          <p:cNvPr id="2" name="Notebook code">
            <a:extLst>
              <a:ext uri="{FF2B5EF4-FFF2-40B4-BE49-F238E27FC236}">
                <a16:creationId xmlns:a16="http://schemas.microsoft.com/office/drawing/2014/main" id="{05823927-A147-44CA-A9E1-0084148582F4}"/>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 (inside the torch.no_grad() block from the previous slide)</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m, z = model.input_embedder(current_batch)</a:t>
            </a:r>
          </a:p>
          <a:p>
            <a:pPr>
              <a:buNone/>
              <a:defRPr sz="1300">
                <a:solidFill>
                  <a:srgbClr val="222222"/>
                </a:solidFill>
                <a:latin typeface="Consolas"/>
                <a:ea typeface="Consolas"/>
                <a:cs typeface="Consolas"/>
              </a:defRPr>
            </a:pPr>
            <a:endParaRPr lang="en-US" sz="130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m_rec, z_rec = model.recycling_embedder(prev_m, prev_z, prev_x)</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m = m.clone()</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m[0] = m[0] + m_rec</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z = z + z_rec</a:t>
            </a:r>
          </a:p>
          <a:p>
            <a:pPr>
              <a:buNone/>
              <a:defRPr sz="1300">
                <a:solidFill>
                  <a:srgbClr val="222222"/>
                </a:solidFill>
                <a:latin typeface="Consolas"/>
                <a:ea typeface="Consolas"/>
                <a:cs typeface="Consolas"/>
              </a:defRPr>
            </a:pPr>
            <a:endParaRPr lang="en-US" sz="130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e = model.extra_msa_embedder(current_batch)</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z = model.extra_msa_stack(e, z)</a:t>
            </a:r>
          </a:p>
          <a:p>
            <a:pPr>
              <a:buNone/>
              <a:defRPr sz="1300">
                <a:solidFill>
                  <a:srgbClr val="222222"/>
                </a:solidFill>
                <a:latin typeface="Consolas"/>
                <a:ea typeface="Consolas"/>
                <a:cs typeface="Consolas"/>
              </a:defRPr>
            </a:pPr>
            <a:endParaRPr lang="en-US" sz="130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checkpoint_names = {0: "Evoformer 1", 11: "Evoformer 12", 23: "Evoformer 24"}</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for block_idx, block in enumerate(model.evoformer.blocks):</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m, z = block(m, z)</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if block_idx in checkpoint_names:</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snapshots[checkpoint_names[block_idx]] = (m.detach().cpu(), z.detach().cpu())</a:t>
            </a:r>
          </a:p>
          <a:p>
            <a:pPr>
              <a:buNone/>
              <a:defRPr sz="1300">
                <a:solidFill>
                  <a:srgbClr val="222222"/>
                </a:solidFill>
                <a:latin typeface="Consolas"/>
                <a:ea typeface="Consolas"/>
                <a:cs typeface="Consolas"/>
              </a:defRPr>
            </a:pPr>
            <a:endParaRPr lang="en-US" sz="130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print("Loaded OpenFold weights into alphafold-decoded.")</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for name, (m_snap, z_snap) in snapshots.items():</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    print(f"{name:&gt;16}: m {tuple(m_snap.shape)}, z {tuple(z_snap.shape)}")</a:t>
            </a:r>
          </a:p>
          <a:p>
            <a:pPr>
              <a:buNone/>
              <a:defRPr sz="1300">
                <a:solidFill>
                  <a:srgbClr val="222222"/>
                </a:solidFill>
                <a:latin typeface="Consolas"/>
                <a:ea typeface="Consolas"/>
                <a:cs typeface="Consolas"/>
              </a:defRPr>
            </a:pPr>
            <a:endParaRPr lang="en-US" sz="130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first_name = next(iter(snapshots))</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first_m, first_z = snapshots[first_name]</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print_value_slice("m[0, residues, channels]", first_m[0])</a:t>
            </a:r>
          </a:p>
          <a:p>
            <a:pPr>
              <a:buNone/>
              <a:defRPr sz="1300">
                <a:solidFill>
                  <a:srgbClr val="222222"/>
                </a:solidFill>
                <a:latin typeface="Consolas"/>
                <a:ea typeface="Consolas"/>
                <a:cs typeface="Consolas"/>
              </a:defRPr>
            </a:pPr>
            <a:r>
              <a:rPr lang="en-US" sz="1300">
                <a:solidFill>
                  <a:srgbClr val="222222"/>
                </a:solidFill>
                <a:latin typeface="Consolas"/>
                <a:ea typeface="Consolas"/>
                <a:cs typeface="Consolas"/>
              </a:rPr>
              <a:t>print_value_slice("z[res_i, res_j, channels]", first_z[0])</a:t>
            </a:r>
          </a:p>
        </p:txBody>
      </p:sp>
    </p:spTree>
    <p:extLst>
      <p:ext uri="{BB962C8B-B14F-4D97-AF65-F5344CB8AC3E}">
        <p14:creationId xmlns:p14="http://schemas.microsoft.com/office/powerpoint/2010/main" val="725739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1D46A1-849D-4435-AED6-0A2F3B7A76C9}"/>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dirty="0">
                <a:solidFill>
                  <a:srgbClr val="333333"/>
                </a:solidFill>
                <a:latin typeface="Poppins"/>
                <a:ea typeface="Poppins"/>
                <a:cs typeface="Poppins"/>
              </a:rPr>
              <a:t>Notebook code · Cell 28: plot m and z at blocks 1, 12 and 24</a:t>
            </a:r>
          </a:p>
        </p:txBody>
      </p:sp>
      <p:sp>
        <p:nvSpPr>
          <p:cNvPr id="2" name="Notebook code">
            <a:extLst>
              <a:ext uri="{FF2B5EF4-FFF2-40B4-BE49-F238E27FC236}">
                <a16:creationId xmlns:a16="http://schemas.microsoft.com/office/drawing/2014/main" id="{05823927-A147-44CA-A9E1-0084148582F4}"/>
              </a:ext>
            </a:extLst>
          </p:cNvPr>
          <p:cNvSpPr>
            <a:spLocks noGrp="1"/>
          </p:cNvSpPr>
          <p:nvPr/>
        </p:nvSpPr>
        <p:spPr>
          <a:xfrm>
            <a:off x="640080" y="726510"/>
            <a:ext cx="10881360" cy="583149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 = list(</a:t>
            </a:r>
            <a:r>
              <a:rPr lang="en-US" sz="1400" dirty="0" err="1">
                <a:solidFill>
                  <a:srgbClr val="222222"/>
                </a:solidFill>
                <a:latin typeface="Consolas"/>
                <a:ea typeface="Consolas"/>
                <a:cs typeface="Consolas"/>
              </a:rPr>
              <a:t>snapshots.keys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msa_mats</a:t>
            </a:r>
            <a:r>
              <a:rPr lang="en-US" sz="1400" dirty="0">
                <a:solidFill>
                  <a:srgbClr val="222222"/>
                </a:solidFill>
                <a:latin typeface="Consolas"/>
                <a:ea typeface="Consolas"/>
                <a:cs typeface="Consolas"/>
              </a:rPr>
              <a:t> = [</a:t>
            </a:r>
            <a:r>
              <a:rPr lang="en-US" sz="1400" dirty="0" err="1">
                <a:solidFill>
                  <a:srgbClr val="222222"/>
                </a:solidFill>
                <a:latin typeface="Consolas"/>
                <a:ea typeface="Consolas"/>
                <a:cs typeface="Consolas"/>
              </a:rPr>
              <a:t>summarize_msa_tensor</a:t>
            </a:r>
            <a:r>
              <a:rPr lang="en-US" sz="1400" dirty="0">
                <a:solidFill>
                  <a:srgbClr val="222222"/>
                </a:solidFill>
                <a:latin typeface="Consolas"/>
                <a:ea typeface="Consolas"/>
                <a:cs typeface="Consolas"/>
              </a:rPr>
              <a:t>(snapshots[name][0]) for name in </a:t>
            </a: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pair_mats</a:t>
            </a:r>
            <a:r>
              <a:rPr lang="en-US" sz="1400" dirty="0">
                <a:solidFill>
                  <a:srgbClr val="222222"/>
                </a:solidFill>
                <a:latin typeface="Consolas"/>
                <a:ea typeface="Consolas"/>
                <a:cs typeface="Consolas"/>
              </a:rPr>
              <a:t> = [</a:t>
            </a:r>
            <a:r>
              <a:rPr lang="en-US" sz="1400" dirty="0" err="1">
                <a:solidFill>
                  <a:srgbClr val="222222"/>
                </a:solidFill>
                <a:latin typeface="Consolas"/>
                <a:ea typeface="Consolas"/>
                <a:cs typeface="Consolas"/>
              </a:rPr>
              <a:t>summarize_pair_tensor</a:t>
            </a:r>
            <a:r>
              <a:rPr lang="en-US" sz="1400" dirty="0">
                <a:solidFill>
                  <a:srgbClr val="222222"/>
                </a:solidFill>
                <a:latin typeface="Consolas"/>
                <a:ea typeface="Consolas"/>
                <a:cs typeface="Consolas"/>
              </a:rPr>
              <a:t>(snapshots[name][1]) for name in </a:t>
            </a: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msa_vmin</a:t>
            </a:r>
            <a:r>
              <a:rPr lang="en-US" sz="1400" dirty="0">
                <a:solidFill>
                  <a:srgbClr val="222222"/>
                </a:solidFill>
                <a:latin typeface="Consolas"/>
                <a:ea typeface="Consolas"/>
                <a:cs typeface="Consolas"/>
              </a:rPr>
              <a:t> = min(</a:t>
            </a:r>
            <a:r>
              <a:rPr lang="en-US" sz="1400" dirty="0" err="1">
                <a:solidFill>
                  <a:srgbClr val="222222"/>
                </a:solidFill>
                <a:latin typeface="Consolas"/>
                <a:ea typeface="Consolas"/>
                <a:cs typeface="Consolas"/>
              </a:rPr>
              <a:t>m.min</a:t>
            </a:r>
            <a:r>
              <a:rPr lang="en-US" sz="1400" dirty="0">
                <a:solidFill>
                  <a:srgbClr val="222222"/>
                </a:solidFill>
                <a:latin typeface="Consolas"/>
                <a:ea typeface="Consolas"/>
                <a:cs typeface="Consolas"/>
              </a:rPr>
              <a:t>() for m in </a:t>
            </a:r>
            <a:r>
              <a:rPr lang="en-US" sz="1400" dirty="0" err="1">
                <a:solidFill>
                  <a:srgbClr val="222222"/>
                </a:solidFill>
                <a:latin typeface="Consolas"/>
                <a:ea typeface="Consolas"/>
                <a:cs typeface="Consolas"/>
              </a:rPr>
              <a:t>msa_mats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msa_vmax</a:t>
            </a:r>
            <a:r>
              <a:rPr lang="en-US" sz="1400" dirty="0">
                <a:solidFill>
                  <a:srgbClr val="222222"/>
                </a:solidFill>
                <a:latin typeface="Consolas"/>
                <a:ea typeface="Consolas"/>
                <a:cs typeface="Consolas"/>
              </a:rPr>
              <a:t> = max(</a:t>
            </a:r>
            <a:r>
              <a:rPr lang="en-US" sz="1400" dirty="0" err="1">
                <a:solidFill>
                  <a:srgbClr val="222222"/>
                </a:solidFill>
                <a:latin typeface="Consolas"/>
                <a:ea typeface="Consolas"/>
                <a:cs typeface="Consolas"/>
              </a:rPr>
              <a:t>m.max</a:t>
            </a:r>
            <a:r>
              <a:rPr lang="en-US" sz="1400" dirty="0">
                <a:solidFill>
                  <a:srgbClr val="222222"/>
                </a:solidFill>
                <a:latin typeface="Consolas"/>
                <a:ea typeface="Consolas"/>
                <a:cs typeface="Consolas"/>
              </a:rPr>
              <a:t>() for m in </a:t>
            </a:r>
            <a:r>
              <a:rPr lang="en-US" sz="1400" dirty="0" err="1">
                <a:solidFill>
                  <a:srgbClr val="222222"/>
                </a:solidFill>
                <a:latin typeface="Consolas"/>
                <a:ea typeface="Consolas"/>
                <a:cs typeface="Consolas"/>
              </a:rPr>
              <a:t>msa_mats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pair_vmin</a:t>
            </a:r>
            <a:r>
              <a:rPr lang="en-US" sz="1400" dirty="0">
                <a:solidFill>
                  <a:srgbClr val="222222"/>
                </a:solidFill>
                <a:latin typeface="Consolas"/>
                <a:ea typeface="Consolas"/>
                <a:cs typeface="Consolas"/>
              </a:rPr>
              <a:t> = min(</a:t>
            </a:r>
            <a:r>
              <a:rPr lang="en-US" sz="1400" dirty="0" err="1">
                <a:solidFill>
                  <a:srgbClr val="222222"/>
                </a:solidFill>
                <a:latin typeface="Consolas"/>
                <a:ea typeface="Consolas"/>
                <a:cs typeface="Consolas"/>
              </a:rPr>
              <a:t>m.min</a:t>
            </a:r>
            <a:r>
              <a:rPr lang="en-US" sz="1400" dirty="0">
                <a:solidFill>
                  <a:srgbClr val="222222"/>
                </a:solidFill>
                <a:latin typeface="Consolas"/>
                <a:ea typeface="Consolas"/>
                <a:cs typeface="Consolas"/>
              </a:rPr>
              <a:t>() for m in </a:t>
            </a:r>
            <a:r>
              <a:rPr lang="en-US" sz="1400" dirty="0" err="1">
                <a:solidFill>
                  <a:srgbClr val="222222"/>
                </a:solidFill>
                <a:latin typeface="Consolas"/>
                <a:ea typeface="Consolas"/>
                <a:cs typeface="Consolas"/>
              </a:rPr>
              <a:t>pair_mats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err="1">
                <a:solidFill>
                  <a:srgbClr val="222222"/>
                </a:solidFill>
                <a:latin typeface="Consolas"/>
                <a:ea typeface="Consolas"/>
                <a:cs typeface="Consolas"/>
              </a:rPr>
              <a:t>pair_vmax</a:t>
            </a:r>
            <a:r>
              <a:rPr lang="en-US" sz="1400" dirty="0">
                <a:solidFill>
                  <a:srgbClr val="222222"/>
                </a:solidFill>
                <a:latin typeface="Consolas"/>
                <a:ea typeface="Consolas"/>
                <a:cs typeface="Consolas"/>
              </a:rPr>
              <a:t> = max(</a:t>
            </a:r>
            <a:r>
              <a:rPr lang="en-US" sz="1400" dirty="0" err="1">
                <a:solidFill>
                  <a:srgbClr val="222222"/>
                </a:solidFill>
                <a:latin typeface="Consolas"/>
                <a:ea typeface="Consolas"/>
                <a:cs typeface="Consolas"/>
              </a:rPr>
              <a:t>m.max</a:t>
            </a:r>
            <a:r>
              <a:rPr lang="en-US" sz="1400" dirty="0">
                <a:solidFill>
                  <a:srgbClr val="222222"/>
                </a:solidFill>
                <a:latin typeface="Consolas"/>
                <a:ea typeface="Consolas"/>
                <a:cs typeface="Consolas"/>
              </a:rPr>
              <a:t>() for m in </a:t>
            </a:r>
            <a:r>
              <a:rPr lang="en-US" sz="1400" dirty="0" err="1">
                <a:solidFill>
                  <a:srgbClr val="222222"/>
                </a:solidFill>
                <a:latin typeface="Consolas"/>
                <a:ea typeface="Consolas"/>
                <a:cs typeface="Consolas"/>
              </a:rPr>
              <a:t>pair_mats</a:t>
            </a:r>
            <a:r>
              <a:rPr lang="en-US" sz="1400" dirty="0">
                <a:solidFill>
                  <a:srgbClr val="222222"/>
                </a:solidFill>
                <a:latin typeface="Consolas"/>
                <a:ea typeface="Consolas"/>
                <a:cs typeface="Consolas"/>
              </a:rPr>
              <a:t>)/4</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fig, axes = </a:t>
            </a:r>
            <a:r>
              <a:rPr lang="en-US" sz="1400" dirty="0" err="1">
                <a:solidFill>
                  <a:srgbClr val="222222"/>
                </a:solidFill>
                <a:latin typeface="Consolas"/>
                <a:ea typeface="Consolas"/>
                <a:cs typeface="Consolas"/>
              </a:rPr>
              <a:t>plt.subplots</a:t>
            </a:r>
            <a:r>
              <a:rPr lang="en-US" sz="1400" dirty="0">
                <a:solidFill>
                  <a:srgbClr val="222222"/>
                </a:solidFill>
                <a:latin typeface="Consolas"/>
                <a:ea typeface="Consolas"/>
                <a:cs typeface="Consolas"/>
              </a:rPr>
              <a:t>(2, </a:t>
            </a:r>
            <a:r>
              <a:rPr lang="en-US" sz="1400" dirty="0" err="1">
                <a:solidFill>
                  <a:srgbClr val="222222"/>
                </a:solidFill>
                <a:latin typeface="Consolas"/>
                <a:ea typeface="Consolas"/>
                <a:cs typeface="Consolas"/>
              </a:rPr>
              <a:t>len</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figsize</a:t>
            </a:r>
            <a:r>
              <a:rPr lang="en-US" sz="1400" dirty="0">
                <a:solidFill>
                  <a:srgbClr val="222222"/>
                </a:solidFill>
                <a:latin typeface="Consolas"/>
                <a:ea typeface="Consolas"/>
                <a:cs typeface="Consolas"/>
              </a:rPr>
              <a:t>=(3.4 * </a:t>
            </a:r>
            <a:r>
              <a:rPr lang="en-US" sz="1400" dirty="0" err="1">
                <a:solidFill>
                  <a:srgbClr val="222222"/>
                </a:solidFill>
                <a:latin typeface="Consolas"/>
                <a:ea typeface="Consolas"/>
                <a:cs typeface="Consolas"/>
              </a:rPr>
              <a:t>len</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 + 1.5, 6), </a:t>
            </a:r>
            <a:r>
              <a:rPr lang="en-US" sz="1400" dirty="0" err="1">
                <a:solidFill>
                  <a:srgbClr val="222222"/>
                </a:solidFill>
                <a:latin typeface="Consolas"/>
                <a:ea typeface="Consolas"/>
                <a:cs typeface="Consolas"/>
              </a:rPr>
              <a:t>constrained_layout</a:t>
            </a:r>
            <a:r>
              <a:rPr lang="en-US" sz="1400" dirty="0">
                <a:solidFill>
                  <a:srgbClr val="222222"/>
                </a:solidFill>
                <a:latin typeface="Consolas"/>
                <a:ea typeface="Consolas"/>
                <a:cs typeface="Consolas"/>
              </a:rPr>
              <a:t>=True)</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for col, name in enumerate(</a:t>
            </a:r>
            <a:r>
              <a:rPr lang="en-US" sz="1400" dirty="0" err="1">
                <a:solidFill>
                  <a:srgbClr val="222222"/>
                </a:solidFill>
                <a:latin typeface="Consolas"/>
                <a:ea typeface="Consolas"/>
                <a:cs typeface="Consolas"/>
              </a:rPr>
              <a:t>snapshot_names</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m_snap</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z_snap</a:t>
            </a:r>
            <a:r>
              <a:rPr lang="en-US" sz="1400" dirty="0">
                <a:solidFill>
                  <a:srgbClr val="222222"/>
                </a:solidFill>
                <a:latin typeface="Consolas"/>
                <a:ea typeface="Consolas"/>
                <a:cs typeface="Consolas"/>
              </a:rPr>
              <a:t> = snapshots[name]</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msa_rep_heatmap</a:t>
            </a:r>
            <a:r>
              <a:rPr lang="en-US" sz="1400" dirty="0">
                <a:solidFill>
                  <a:srgbClr val="222222"/>
                </a:solidFill>
                <a:latin typeface="Consolas"/>
                <a:ea typeface="Consolas"/>
                <a:cs typeface="Consolas"/>
              </a:rPr>
              <a:t> = axes[0, col].</a:t>
            </a:r>
            <a:r>
              <a:rPr lang="en-US" sz="1400" dirty="0" err="1">
                <a:solidFill>
                  <a:srgbClr val="222222"/>
                </a:solidFill>
                <a:latin typeface="Consolas"/>
                <a:ea typeface="Consolas"/>
                <a:cs typeface="Consolas"/>
              </a:rPr>
              <a:t>imshow</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summarize_msa_tensor</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m_snap</a:t>
            </a:r>
            <a:r>
              <a:rPr lang="en-US" sz="1400" dirty="0">
                <a:solidFill>
                  <a:srgbClr val="222222"/>
                </a:solidFill>
                <a:latin typeface="Consolas"/>
                <a:ea typeface="Consolas"/>
                <a:cs typeface="Consolas"/>
              </a:rPr>
              <a:t>), aspect="auto", </a:t>
            </a:r>
            <a:r>
              <a:rPr lang="en-US" sz="1400" dirty="0" err="1">
                <a:solidFill>
                  <a:srgbClr val="222222"/>
                </a:solidFill>
                <a:latin typeface="Consolas"/>
                <a:ea typeface="Consolas"/>
                <a:cs typeface="Consolas"/>
              </a:rPr>
              <a:t>cmap</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coolwarm</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vmin</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msa_vmin</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vmax</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msa_vmax</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axes[0, col].</a:t>
            </a:r>
            <a:r>
              <a:rPr lang="en-US" sz="1400" dirty="0" err="1">
                <a:solidFill>
                  <a:srgbClr val="222222"/>
                </a:solidFill>
                <a:latin typeface="Consolas"/>
                <a:ea typeface="Consolas"/>
                <a:cs typeface="Consolas"/>
              </a:rPr>
              <a:t>set_title</a:t>
            </a:r>
            <a:r>
              <a:rPr lang="en-US" sz="1400" dirty="0">
                <a:solidFill>
                  <a:srgbClr val="222222"/>
                </a:solidFill>
                <a:latin typeface="Consolas"/>
                <a:ea typeface="Consolas"/>
                <a:cs typeface="Consolas"/>
              </a:rPr>
              <a:t>(name, </a:t>
            </a:r>
            <a:r>
              <a:rPr lang="en-US" sz="1400" dirty="0" err="1">
                <a:solidFill>
                  <a:srgbClr val="222222"/>
                </a:solidFill>
                <a:latin typeface="Consolas"/>
                <a:ea typeface="Consolas"/>
                <a:cs typeface="Consolas"/>
              </a:rPr>
              <a:t>fontsize</a:t>
            </a:r>
            <a:r>
              <a:rPr lang="en-US" sz="1400" dirty="0">
                <a:solidFill>
                  <a:srgbClr val="222222"/>
                </a:solidFill>
                <a:latin typeface="Consolas"/>
                <a:ea typeface="Consolas"/>
                <a:cs typeface="Consolas"/>
              </a:rPr>
              <a:t>=10)</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axes[0, col].</a:t>
            </a:r>
            <a:r>
              <a:rPr lang="en-US" sz="1400" dirty="0" err="1">
                <a:solidFill>
                  <a:srgbClr val="222222"/>
                </a:solidFill>
                <a:latin typeface="Consolas"/>
                <a:ea typeface="Consolas"/>
                <a:cs typeface="Consolas"/>
              </a:rPr>
              <a:t>set_xlabel</a:t>
            </a:r>
            <a:r>
              <a:rPr lang="en-US" sz="1400" dirty="0">
                <a:solidFill>
                  <a:srgbClr val="222222"/>
                </a:solidFill>
                <a:latin typeface="Consolas"/>
                <a:ea typeface="Consolas"/>
                <a:cs typeface="Consolas"/>
              </a:rPr>
              <a:t>("Residue")</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axes[0, col].</a:t>
            </a:r>
            <a:r>
              <a:rPr lang="en-US" sz="1400" dirty="0" err="1">
                <a:solidFill>
                  <a:srgbClr val="222222"/>
                </a:solidFill>
                <a:latin typeface="Consolas"/>
                <a:ea typeface="Consolas"/>
                <a:cs typeface="Consolas"/>
              </a:rPr>
              <a:t>set_ylabel</a:t>
            </a:r>
            <a:r>
              <a:rPr lang="en-US" sz="1400" dirty="0">
                <a:solidFill>
                  <a:srgbClr val="222222"/>
                </a:solidFill>
                <a:latin typeface="Consolas"/>
                <a:ea typeface="Consolas"/>
                <a:cs typeface="Consolas"/>
              </a:rPr>
              <a:t>("First 48 m channels")</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pair_rep_heatmap</a:t>
            </a:r>
            <a:r>
              <a:rPr lang="en-US" sz="1400" dirty="0">
                <a:solidFill>
                  <a:srgbClr val="222222"/>
                </a:solidFill>
                <a:latin typeface="Consolas"/>
                <a:ea typeface="Consolas"/>
                <a:cs typeface="Consolas"/>
              </a:rPr>
              <a:t> = axes[1, col].</a:t>
            </a:r>
            <a:r>
              <a:rPr lang="en-US" sz="1400" dirty="0" err="1">
                <a:solidFill>
                  <a:srgbClr val="222222"/>
                </a:solidFill>
                <a:latin typeface="Consolas"/>
                <a:ea typeface="Consolas"/>
                <a:cs typeface="Consolas"/>
              </a:rPr>
              <a:t>imshow</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summarize_pair_tensor</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z_snap</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cmap</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viridis</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vmin</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pair_vmin</a:t>
            </a:r>
            <a:r>
              <a:rPr lang="en-US" sz="1400" dirty="0">
                <a:solidFill>
                  <a:srgbClr val="222222"/>
                </a:solidFill>
                <a:latin typeface="Consolas"/>
                <a:ea typeface="Consolas"/>
                <a:cs typeface="Consolas"/>
              </a:rPr>
              <a:t>, </a:t>
            </a:r>
            <a:r>
              <a:rPr lang="en-US" sz="1400" dirty="0" err="1">
                <a:solidFill>
                  <a:srgbClr val="222222"/>
                </a:solidFill>
                <a:latin typeface="Consolas"/>
                <a:ea typeface="Consolas"/>
                <a:cs typeface="Consolas"/>
              </a:rPr>
              <a:t>vmax</a:t>
            </a:r>
            <a:r>
              <a:rPr lang="en-US" sz="1400" dirty="0">
                <a:solidFill>
                  <a:srgbClr val="222222"/>
                </a:solidFill>
                <a:latin typeface="Consolas"/>
                <a:ea typeface="Consolas"/>
                <a:cs typeface="Consolas"/>
              </a:rPr>
              <a:t>=</a:t>
            </a:r>
            <a:r>
              <a:rPr lang="en-US" sz="1400" dirty="0" err="1">
                <a:solidFill>
                  <a:srgbClr val="222222"/>
                </a:solidFill>
                <a:latin typeface="Consolas"/>
                <a:ea typeface="Consolas"/>
                <a:cs typeface="Consolas"/>
              </a:rPr>
              <a:t>pair_vmax</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axes[1, col].</a:t>
            </a:r>
            <a:r>
              <a:rPr lang="en-US" sz="1400" dirty="0" err="1">
                <a:solidFill>
                  <a:srgbClr val="222222"/>
                </a:solidFill>
                <a:latin typeface="Consolas"/>
                <a:ea typeface="Consolas"/>
                <a:cs typeface="Consolas"/>
              </a:rPr>
              <a:t>set_title</a:t>
            </a:r>
            <a:r>
              <a:rPr lang="en-US" sz="1400" dirty="0">
                <a:solidFill>
                  <a:srgbClr val="222222"/>
                </a:solidFill>
                <a:latin typeface="Consolas"/>
                <a:ea typeface="Consolas"/>
                <a:cs typeface="Consolas"/>
              </a:rPr>
              <a:t>(name, </a:t>
            </a:r>
            <a:r>
              <a:rPr lang="en-US" sz="1400" dirty="0" err="1">
                <a:solidFill>
                  <a:srgbClr val="222222"/>
                </a:solidFill>
                <a:latin typeface="Consolas"/>
                <a:ea typeface="Consolas"/>
                <a:cs typeface="Consolas"/>
              </a:rPr>
              <a:t>fontsize</a:t>
            </a:r>
            <a:r>
              <a:rPr lang="en-US" sz="1400" dirty="0">
                <a:solidFill>
                  <a:srgbClr val="222222"/>
                </a:solidFill>
                <a:latin typeface="Consolas"/>
                <a:ea typeface="Consolas"/>
                <a:cs typeface="Consolas"/>
              </a:rPr>
              <a:t>=10)</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axes[1, col].</a:t>
            </a:r>
            <a:r>
              <a:rPr lang="en-US" sz="1400" dirty="0" err="1">
                <a:solidFill>
                  <a:srgbClr val="222222"/>
                </a:solidFill>
                <a:latin typeface="Consolas"/>
                <a:ea typeface="Consolas"/>
                <a:cs typeface="Consolas"/>
              </a:rPr>
              <a:t>set_xlabel</a:t>
            </a:r>
            <a:r>
              <a:rPr lang="en-US" sz="1400" dirty="0">
                <a:solidFill>
                  <a:srgbClr val="222222"/>
                </a:solidFill>
                <a:latin typeface="Consolas"/>
                <a:ea typeface="Consolas"/>
                <a:cs typeface="Consolas"/>
              </a:rPr>
              <a:t>("Residue j")</a:t>
            </a:r>
          </a:p>
          <a:p>
            <a:pPr>
              <a:buNone/>
              <a:defRPr sz="1000">
                <a:solidFill>
                  <a:srgbClr val="222222"/>
                </a:solidFill>
                <a:latin typeface="Consolas"/>
                <a:ea typeface="Consolas"/>
                <a:cs typeface="Consolas"/>
              </a:defRPr>
            </a:pPr>
            <a:r>
              <a:rPr lang="en-US" sz="1400" dirty="0">
                <a:solidFill>
                  <a:srgbClr val="222222"/>
                </a:solidFill>
                <a:latin typeface="Consolas"/>
                <a:ea typeface="Consolas"/>
                <a:cs typeface="Consolas"/>
              </a:rPr>
              <a:t>    axes[1, col].</a:t>
            </a:r>
            <a:r>
              <a:rPr lang="en-US" sz="1400" dirty="0" err="1">
                <a:solidFill>
                  <a:srgbClr val="222222"/>
                </a:solidFill>
                <a:latin typeface="Consolas"/>
                <a:ea typeface="Consolas"/>
                <a:cs typeface="Consolas"/>
              </a:rPr>
              <a:t>set_ylabel</a:t>
            </a:r>
            <a:r>
              <a:rPr lang="en-US" sz="1400" dirty="0">
                <a:solidFill>
                  <a:srgbClr val="222222"/>
                </a:solidFill>
                <a:latin typeface="Consolas"/>
                <a:ea typeface="Consolas"/>
                <a:cs typeface="Consolas"/>
              </a:rPr>
              <a:t>("Residue </a:t>
            </a:r>
            <a:r>
              <a:rPr lang="en-US" sz="1400" dirty="0" err="1">
                <a:solidFill>
                  <a:srgbClr val="222222"/>
                </a:solidFill>
                <a:latin typeface="Consolas"/>
                <a:ea typeface="Consolas"/>
                <a:cs typeface="Consolas"/>
              </a:rPr>
              <a:t>i</a:t>
            </a:r>
            <a:r>
              <a:rPr lang="en-US" sz="14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400" dirty="0">
              <a:solidFill>
                <a:srgbClr val="222222"/>
              </a:solidFill>
              <a:latin typeface="Consolas"/>
              <a:ea typeface="Consolas"/>
              <a:cs typeface="Consolas"/>
            </a:endParaRPr>
          </a:p>
        </p:txBody>
      </p:sp>
    </p:spTree>
    <p:extLst>
      <p:ext uri="{BB962C8B-B14F-4D97-AF65-F5344CB8AC3E}">
        <p14:creationId xmlns:p14="http://schemas.microsoft.com/office/powerpoint/2010/main" val="725739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7BA765-535F-F838-FDC5-167C0CED9A92}"/>
              </a:ext>
            </a:extLst>
          </p:cNvPr>
          <p:cNvPicPr>
            <a:picLocks noChangeAspect="1"/>
          </p:cNvPicPr>
          <p:nvPr/>
        </p:nvPicPr>
        <p:blipFill>
          <a:blip r:embed="rId3"/>
          <a:stretch>
            <a:fillRect/>
          </a:stretch>
        </p:blipFill>
        <p:spPr>
          <a:xfrm>
            <a:off x="976966" y="0"/>
            <a:ext cx="10238068" cy="6858000"/>
          </a:xfrm>
          <a:prstGeom prst="rect">
            <a:avLst/>
          </a:prstGeom>
        </p:spPr>
      </p:pic>
    </p:spTree>
    <p:extLst>
      <p:ext uri="{BB962C8B-B14F-4D97-AF65-F5344CB8AC3E}">
        <p14:creationId xmlns:p14="http://schemas.microsoft.com/office/powerpoint/2010/main" val="3973921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FE5EA5-F29D-41AD-8845-5AFF65356FF8}"/>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30-31: one attention module, small slice</a:t>
            </a:r>
          </a:p>
        </p:txBody>
      </p:sp>
      <p:sp>
        <p:nvSpPr>
          <p:cNvPr id="2" name="Notebook code">
            <a:extLst>
              <a:ext uri="{FF2B5EF4-FFF2-40B4-BE49-F238E27FC236}">
                <a16:creationId xmlns:a16="http://schemas.microsoft.com/office/drawing/2014/main" id="{A47D8868-FD25-43D4-A081-25D4F0255337}"/>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 Pick a real block after you've already computed m and z</a:t>
            </a:r>
          </a:p>
          <a:p>
            <a:pPr>
              <a:buNone/>
              <a:defRPr sz="1600">
                <a:solidFill>
                  <a:srgbClr val="222222"/>
                </a:solidFill>
                <a:latin typeface="Consolas"/>
                <a:ea typeface="Consolas"/>
                <a:cs typeface="Consolas"/>
              </a:defRPr>
            </a:pPr>
            <a:r>
              <a:rPr lang="en-US" sz="2000" dirty="0" err="1">
                <a:solidFill>
                  <a:srgbClr val="222222"/>
                </a:solidFill>
                <a:latin typeface="Consolas"/>
                <a:ea typeface="Consolas"/>
                <a:cs typeface="Consolas"/>
              </a:rPr>
              <a:t>row_att</a:t>
            </a:r>
            <a:r>
              <a:rPr lang="en-US" sz="2000" dirty="0">
                <a:solidFill>
                  <a:srgbClr val="222222"/>
                </a:solidFill>
                <a:latin typeface="Consolas"/>
                <a:ea typeface="Consolas"/>
                <a:cs typeface="Consolas"/>
              </a:rPr>
              <a:t> = </a:t>
            </a:r>
            <a:r>
              <a:rPr lang="en-US" sz="2000" dirty="0" err="1">
                <a:solidFill>
                  <a:srgbClr val="222222"/>
                </a:solidFill>
                <a:latin typeface="Consolas"/>
                <a:ea typeface="Consolas"/>
                <a:cs typeface="Consolas"/>
              </a:rPr>
              <a:t>model.evoformer.blocks</a:t>
            </a:r>
            <a:r>
              <a:rPr lang="en-US" sz="2000" dirty="0">
                <a:solidFill>
                  <a:srgbClr val="222222"/>
                </a:solidFill>
                <a:latin typeface="Consolas"/>
                <a:ea typeface="Consolas"/>
                <a:cs typeface="Consolas"/>
              </a:rPr>
              <a:t>[0].</a:t>
            </a:r>
            <a:r>
              <a:rPr lang="en-US" sz="2000" dirty="0" err="1">
                <a:solidFill>
                  <a:srgbClr val="222222"/>
                </a:solidFill>
                <a:latin typeface="Consolas"/>
                <a:ea typeface="Consolas"/>
                <a:cs typeface="Consolas"/>
              </a:rPr>
              <a:t>msa_att_row</a:t>
            </a:r>
            <a:endParaRPr lang="en-US" sz="20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000" dirty="0" err="1">
                <a:solidFill>
                  <a:srgbClr val="222222"/>
                </a:solidFill>
                <a:latin typeface="Consolas"/>
                <a:ea typeface="Consolas"/>
                <a:cs typeface="Consolas"/>
              </a:rPr>
              <a:t>row_att.eval</a:t>
            </a:r>
            <a:r>
              <a:rPr lang="en-US" sz="2000" dirty="0">
                <a:solidFill>
                  <a:srgbClr val="222222"/>
                </a:solidFill>
                <a:latin typeface="Consolas"/>
                <a:ea typeface="Consolas"/>
                <a:cs typeface="Consolas"/>
              </a:rPr>
              <a:t>()</a:t>
            </a:r>
          </a:p>
          <a:p>
            <a:pPr>
              <a:buNone/>
              <a:defRPr sz="1600">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 Small real slice for example</a:t>
            </a:r>
          </a:p>
          <a:p>
            <a:pPr>
              <a:buNone/>
              <a:defRPr sz="1600">
                <a:solidFill>
                  <a:srgbClr val="222222"/>
                </a:solidFill>
                <a:latin typeface="Consolas"/>
                <a:ea typeface="Consolas"/>
                <a:cs typeface="Consolas"/>
              </a:defRPr>
            </a:pPr>
            <a:r>
              <a:rPr lang="en-US" sz="2000" dirty="0" err="1">
                <a:solidFill>
                  <a:srgbClr val="222222"/>
                </a:solidFill>
                <a:latin typeface="Consolas"/>
                <a:ea typeface="Consolas"/>
                <a:cs typeface="Consolas"/>
              </a:rPr>
              <a:t>n_res_demo</a:t>
            </a:r>
            <a:r>
              <a:rPr lang="en-US" sz="2000" dirty="0">
                <a:solidFill>
                  <a:srgbClr val="222222"/>
                </a:solidFill>
                <a:latin typeface="Consolas"/>
                <a:ea typeface="Consolas"/>
                <a:cs typeface="Consolas"/>
              </a:rPr>
              <a:t> = 8</a:t>
            </a:r>
          </a:p>
          <a:p>
            <a:pPr>
              <a:buNone/>
              <a:defRPr sz="1600">
                <a:solidFill>
                  <a:srgbClr val="222222"/>
                </a:solidFill>
                <a:latin typeface="Consolas"/>
                <a:ea typeface="Consolas"/>
                <a:cs typeface="Consolas"/>
              </a:defRPr>
            </a:pPr>
            <a:r>
              <a:rPr lang="en-US" sz="2000" dirty="0" err="1">
                <a:solidFill>
                  <a:srgbClr val="222222"/>
                </a:solidFill>
                <a:latin typeface="Consolas"/>
                <a:ea typeface="Consolas"/>
                <a:cs typeface="Consolas"/>
              </a:rPr>
              <a:t>m_demo</a:t>
            </a:r>
            <a:r>
              <a:rPr lang="en-US" sz="2000" dirty="0">
                <a:solidFill>
                  <a:srgbClr val="222222"/>
                </a:solidFill>
                <a:latin typeface="Consolas"/>
                <a:ea typeface="Consolas"/>
                <a:cs typeface="Consolas"/>
              </a:rPr>
              <a:t> = m[:1, :</a:t>
            </a:r>
            <a:r>
              <a:rPr lang="en-US" sz="2000" dirty="0" err="1">
                <a:solidFill>
                  <a:srgbClr val="222222"/>
                </a:solidFill>
                <a:latin typeface="Consolas"/>
                <a:ea typeface="Consolas"/>
                <a:cs typeface="Consolas"/>
              </a:rPr>
              <a:t>n_res_demo</a:t>
            </a:r>
            <a:r>
              <a:rPr lang="en-US" sz="2000" dirty="0">
                <a:solidFill>
                  <a:srgbClr val="222222"/>
                </a:solidFill>
                <a:latin typeface="Consolas"/>
                <a:ea typeface="Consolas"/>
                <a:cs typeface="Consolas"/>
              </a:rPr>
              <a:t>, :].detach().</a:t>
            </a:r>
            <a:r>
              <a:rPr lang="en-US" sz="2000" dirty="0" err="1">
                <a:solidFill>
                  <a:srgbClr val="222222"/>
                </a:solidFill>
                <a:latin typeface="Consolas"/>
                <a:ea typeface="Consolas"/>
                <a:cs typeface="Consolas"/>
              </a:rPr>
              <a:t>cpu</a:t>
            </a:r>
            <a:r>
              <a:rPr lang="en-US" sz="2000" dirty="0">
                <a:solidFill>
                  <a:srgbClr val="222222"/>
                </a:solidFill>
                <a:latin typeface="Consolas"/>
                <a:ea typeface="Consolas"/>
                <a:cs typeface="Consolas"/>
              </a:rPr>
              <a:t>()          # first MSA row only</a:t>
            </a:r>
          </a:p>
          <a:p>
            <a:pPr>
              <a:buNone/>
              <a:defRPr sz="1600">
                <a:solidFill>
                  <a:srgbClr val="222222"/>
                </a:solidFill>
                <a:latin typeface="Consolas"/>
                <a:ea typeface="Consolas"/>
                <a:cs typeface="Consolas"/>
              </a:defRPr>
            </a:pPr>
            <a:r>
              <a:rPr lang="en-US" sz="2000" dirty="0" err="1">
                <a:solidFill>
                  <a:srgbClr val="222222"/>
                </a:solidFill>
                <a:latin typeface="Consolas"/>
                <a:ea typeface="Consolas"/>
                <a:cs typeface="Consolas"/>
              </a:rPr>
              <a:t>z_demo</a:t>
            </a:r>
            <a:r>
              <a:rPr lang="en-US" sz="2000" dirty="0">
                <a:solidFill>
                  <a:srgbClr val="222222"/>
                </a:solidFill>
                <a:latin typeface="Consolas"/>
                <a:ea typeface="Consolas"/>
                <a:cs typeface="Consolas"/>
              </a:rPr>
              <a:t> = z[:</a:t>
            </a:r>
            <a:r>
              <a:rPr lang="en-US" sz="2000" dirty="0" err="1">
                <a:solidFill>
                  <a:srgbClr val="222222"/>
                </a:solidFill>
                <a:latin typeface="Consolas"/>
                <a:ea typeface="Consolas"/>
                <a:cs typeface="Consolas"/>
              </a:rPr>
              <a:t>n_res_demo</a:t>
            </a: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n_res_demo</a:t>
            </a:r>
            <a:r>
              <a:rPr lang="en-US" sz="2000" dirty="0">
                <a:solidFill>
                  <a:srgbClr val="222222"/>
                </a:solidFill>
                <a:latin typeface="Consolas"/>
                <a:ea typeface="Consolas"/>
                <a:cs typeface="Consolas"/>
              </a:rPr>
              <a:t>, :].detach().</a:t>
            </a:r>
            <a:r>
              <a:rPr lang="en-US" sz="2000" dirty="0" err="1">
                <a:solidFill>
                  <a:srgbClr val="222222"/>
                </a:solidFill>
                <a:latin typeface="Consolas"/>
                <a:ea typeface="Consolas"/>
                <a:cs typeface="Consolas"/>
              </a:rPr>
              <a:t>cpu</a:t>
            </a:r>
            <a:r>
              <a:rPr lang="en-US" sz="2000" dirty="0">
                <a:solidFill>
                  <a:srgbClr val="222222"/>
                </a:solidFill>
                <a:latin typeface="Consolas"/>
                <a:ea typeface="Consolas"/>
                <a:cs typeface="Consolas"/>
              </a:rPr>
              <a:t>() # matching pair slice</a:t>
            </a:r>
          </a:p>
          <a:p>
            <a:pPr>
              <a:buNone/>
              <a:defRPr sz="1600">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print("</a:t>
            </a:r>
            <a:r>
              <a:rPr lang="en-US" sz="2000" dirty="0" err="1">
                <a:solidFill>
                  <a:srgbClr val="222222"/>
                </a:solidFill>
                <a:latin typeface="Consolas"/>
                <a:ea typeface="Consolas"/>
                <a:cs typeface="Consolas"/>
              </a:rPr>
              <a:t>m_demo</a:t>
            </a: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m_demo.shape</a:t>
            </a:r>
            <a:r>
              <a:rPr lang="en-US" sz="2000" dirty="0">
                <a:solidFill>
                  <a:srgbClr val="222222"/>
                </a:solidFill>
                <a:latin typeface="Consolas"/>
                <a:ea typeface="Consolas"/>
                <a:cs typeface="Consolas"/>
              </a:rPr>
              <a:t>)</a:t>
            </a: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print("</a:t>
            </a:r>
            <a:r>
              <a:rPr lang="en-US" sz="2000" dirty="0" err="1">
                <a:solidFill>
                  <a:srgbClr val="222222"/>
                </a:solidFill>
                <a:latin typeface="Consolas"/>
                <a:ea typeface="Consolas"/>
                <a:cs typeface="Consolas"/>
              </a:rPr>
              <a:t>z_demo</a:t>
            </a:r>
            <a:r>
              <a:rPr lang="en-US" sz="2000" dirty="0">
                <a:solidFill>
                  <a:srgbClr val="222222"/>
                </a:solidFill>
                <a:latin typeface="Consolas"/>
                <a:ea typeface="Consolas"/>
                <a:cs typeface="Consolas"/>
              </a:rPr>
              <a:t>", </a:t>
            </a:r>
            <a:r>
              <a:rPr lang="en-US" sz="2000" dirty="0" err="1">
                <a:solidFill>
                  <a:srgbClr val="222222"/>
                </a:solidFill>
                <a:latin typeface="Consolas"/>
                <a:ea typeface="Consolas"/>
                <a:cs typeface="Consolas"/>
              </a:rPr>
              <a:t>z_demo.shape</a:t>
            </a:r>
            <a:r>
              <a:rPr lang="en-US" sz="2000" dirty="0">
                <a:solidFill>
                  <a:srgbClr val="222222"/>
                </a:solidFill>
                <a:latin typeface="Consolas"/>
                <a:ea typeface="Consolas"/>
                <a:cs typeface="Consolas"/>
              </a:rPr>
              <a:t>)</a:t>
            </a:r>
          </a:p>
          <a:p>
            <a:pPr>
              <a:buNone/>
              <a:defRPr sz="1600">
                <a:solidFill>
                  <a:srgbClr val="222222"/>
                </a:solidFill>
                <a:latin typeface="Consolas"/>
                <a:ea typeface="Consolas"/>
                <a:cs typeface="Consolas"/>
              </a:defRPr>
            </a:pPr>
            <a:endParaRPr lang="en-US" sz="2000" dirty="0">
              <a:solidFill>
                <a:srgbClr val="222222"/>
              </a:solidFill>
              <a:latin typeface="Consolas"/>
              <a:ea typeface="Consolas"/>
              <a:cs typeface="Consolas"/>
            </a:endParaRP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for name, param in </a:t>
            </a:r>
            <a:r>
              <a:rPr lang="en-US" sz="2000" dirty="0" err="1">
                <a:solidFill>
                  <a:srgbClr val="222222"/>
                </a:solidFill>
                <a:latin typeface="Consolas"/>
                <a:ea typeface="Consolas"/>
                <a:cs typeface="Consolas"/>
              </a:rPr>
              <a:t>row_att.named_parameters</a:t>
            </a:r>
            <a:r>
              <a:rPr lang="en-US" sz="2000" dirty="0">
                <a:solidFill>
                  <a:srgbClr val="222222"/>
                </a:solidFill>
                <a:latin typeface="Consolas"/>
                <a:ea typeface="Consolas"/>
                <a:cs typeface="Consolas"/>
              </a:rPr>
              <a:t>():</a:t>
            </a: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    if "weight" in name or "bias" in name:</a:t>
            </a:r>
          </a:p>
          <a:p>
            <a:pPr>
              <a:buNone/>
              <a:defRPr sz="1600">
                <a:solidFill>
                  <a:srgbClr val="222222"/>
                </a:solidFill>
                <a:latin typeface="Consolas"/>
                <a:ea typeface="Consolas"/>
                <a:cs typeface="Consolas"/>
              </a:defRPr>
            </a:pPr>
            <a:r>
              <a:rPr lang="en-US" sz="2000" dirty="0">
                <a:solidFill>
                  <a:srgbClr val="222222"/>
                </a:solidFill>
                <a:latin typeface="Consolas"/>
                <a:ea typeface="Consolas"/>
                <a:cs typeface="Consolas"/>
              </a:rPr>
              <a:t>        print(name, tuple(</a:t>
            </a:r>
            <a:r>
              <a:rPr lang="en-US" sz="2000" dirty="0" err="1">
                <a:solidFill>
                  <a:srgbClr val="222222"/>
                </a:solidFill>
                <a:latin typeface="Consolas"/>
                <a:ea typeface="Consolas"/>
                <a:cs typeface="Consolas"/>
              </a:rPr>
              <a:t>param.shape</a:t>
            </a:r>
            <a:r>
              <a:rPr lang="en-US" sz="2000" dirty="0">
                <a:solidFill>
                  <a:srgbClr val="222222"/>
                </a:solidFill>
                <a:latin typeface="Consolas"/>
                <a:ea typeface="Consolas"/>
                <a:cs typeface="Consolas"/>
              </a:rPr>
              <a:t>))</a:t>
            </a:r>
          </a:p>
        </p:txBody>
      </p:sp>
    </p:spTree>
    <p:extLst>
      <p:ext uri="{BB962C8B-B14F-4D97-AF65-F5344CB8AC3E}">
        <p14:creationId xmlns:p14="http://schemas.microsoft.com/office/powerpoint/2010/main" val="301358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FE5EA5-F29D-41AD-8845-5AFF65356FF8}"/>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32-34: normalize, then queries, keys, values</a:t>
            </a:r>
          </a:p>
        </p:txBody>
      </p:sp>
      <p:sp>
        <p:nvSpPr>
          <p:cNvPr id="2" name="Notebook code">
            <a:extLst>
              <a:ext uri="{FF2B5EF4-FFF2-40B4-BE49-F238E27FC236}">
                <a16:creationId xmlns:a16="http://schemas.microsoft.com/office/drawing/2014/main" id="{A47D8868-FD25-43D4-A081-25D4F0255337}"/>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attn = </a:t>
            </a:r>
            <a:r>
              <a:rPr lang="en-US" sz="1600" dirty="0" err="1">
                <a:solidFill>
                  <a:srgbClr val="222222"/>
                </a:solidFill>
                <a:latin typeface="Consolas"/>
                <a:ea typeface="Consolas"/>
                <a:cs typeface="Consolas"/>
              </a:rPr>
              <a:t>row_att.mha</a:t>
            </a: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head = 0</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1. Normalize / prepare exactly as the module does</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row_att.layer_norm_m</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m_demo</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z_in</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row_att.layer_norm_z</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z_demo</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 mean", </a:t>
            </a:r>
            <a:r>
              <a:rPr lang="en-US" sz="1600" dirty="0" err="1">
                <a:solidFill>
                  <a:srgbClr val="222222"/>
                </a:solidFill>
                <a:latin typeface="Consolas"/>
                <a:ea typeface="Consolas"/>
                <a:cs typeface="Consolas"/>
              </a:rPr>
              <a:t>np.mean</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[0,:,:].detach().</a:t>
            </a:r>
            <a:r>
              <a:rPr lang="en-US" sz="1600" dirty="0" err="1">
                <a:solidFill>
                  <a:srgbClr val="222222"/>
                </a:solidFill>
                <a:latin typeface="Consolas"/>
                <a:ea typeface="Consolas"/>
                <a:cs typeface="Consolas"/>
              </a:rPr>
              <a:t>numpy</a:t>
            </a:r>
            <a:r>
              <a:rPr lang="en-US" sz="1600" dirty="0">
                <a:solidFill>
                  <a:srgbClr val="222222"/>
                </a:solidFill>
                <a:latin typeface="Consolas"/>
                <a:ea typeface="Consolas"/>
                <a:cs typeface="Consolas"/>
              </a:rPr>
              <a:t>(), axis=-1))</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 per-residue </a:t>
            </a:r>
            <a:r>
              <a:rPr lang="en-US" sz="1600" dirty="0" err="1">
                <a:solidFill>
                  <a:srgbClr val="222222"/>
                </a:solidFill>
                <a:latin typeface="Consolas"/>
                <a:ea typeface="Consolas"/>
                <a:cs typeface="Consolas"/>
              </a:rPr>
              <a:t>stds</a:t>
            </a:r>
            <a:r>
              <a:rPr lang="en-US" sz="1600" dirty="0">
                <a:solidFill>
                  <a:srgbClr val="222222"/>
                </a:solidFill>
                <a:latin typeface="Consolas"/>
                <a:ea typeface="Consolas"/>
                <a:cs typeface="Consolas"/>
              </a:rPr>
              <a:t>:", </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[0].detach().</a:t>
            </a:r>
            <a:r>
              <a:rPr lang="en-US" sz="1600" dirty="0" err="1">
                <a:solidFill>
                  <a:srgbClr val="222222"/>
                </a:solidFill>
                <a:latin typeface="Consolas"/>
                <a:ea typeface="Consolas"/>
                <a:cs typeface="Consolas"/>
              </a:rPr>
              <a:t>cpu</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numpy</a:t>
            </a:r>
            <a:r>
              <a:rPr lang="en-US" sz="1600" dirty="0">
                <a:solidFill>
                  <a:srgbClr val="222222"/>
                </a:solidFill>
                <a:latin typeface="Consolas"/>
                <a:ea typeface="Consolas"/>
                <a:cs typeface="Consolas"/>
              </a:rPr>
              <a:t>().std(axis=-1))</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2. Linear projections</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q = </a:t>
            </a:r>
            <a:r>
              <a:rPr lang="en-US" sz="1600" dirty="0" err="1">
                <a:solidFill>
                  <a:srgbClr val="222222"/>
                </a:solidFill>
                <a:latin typeface="Consolas"/>
                <a:ea typeface="Consolas"/>
                <a:cs typeface="Consolas"/>
              </a:rPr>
              <a:t>attn.linear_q</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k = </a:t>
            </a:r>
            <a:r>
              <a:rPr lang="en-US" sz="1600" dirty="0" err="1">
                <a:solidFill>
                  <a:srgbClr val="222222"/>
                </a:solidFill>
                <a:latin typeface="Consolas"/>
                <a:ea typeface="Consolas"/>
                <a:cs typeface="Consolas"/>
              </a:rPr>
              <a:t>attn.linear_k</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v = </a:t>
            </a:r>
            <a:r>
              <a:rPr lang="en-US" sz="1600" dirty="0" err="1">
                <a:solidFill>
                  <a:srgbClr val="222222"/>
                </a:solidFill>
                <a:latin typeface="Consolas"/>
                <a:ea typeface="Consolas"/>
                <a:cs typeface="Consolas"/>
              </a:rPr>
              <a:t>attn.linear_v</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m_in</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print("q shape",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(q))</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print("k shape",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(q))</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print("v shape",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(q))</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Wq</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attn.linear_q.weight</a:t>
            </a: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a:t>
            </a:r>
            <a:r>
              <a:rPr lang="en-US" sz="1600" dirty="0" err="1">
                <a:solidFill>
                  <a:srgbClr val="222222"/>
                </a:solidFill>
                <a:latin typeface="Consolas"/>
                <a:ea typeface="Consolas"/>
                <a:cs typeface="Consolas"/>
              </a:rPr>
              <a:t>Wq</a:t>
            </a:r>
            <a:r>
              <a:rPr lang="en-US" sz="1600" dirty="0">
                <a:solidFill>
                  <a:srgbClr val="222222"/>
                </a:solidFill>
                <a:latin typeface="Consolas"/>
                <a:ea typeface="Consolas"/>
                <a:cs typeface="Consolas"/>
              </a:rPr>
              <a:t> shape",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Wq</a:t>
            </a:r>
            <a:r>
              <a:rPr lang="en-US" sz="1600" dirty="0">
                <a:solidFill>
                  <a:srgbClr val="222222"/>
                </a:solidFill>
                <a:latin typeface="Consolas"/>
                <a:ea typeface="Consolas"/>
                <a:cs typeface="Consolas"/>
              </a:rPr>
              <a:t>))</a:t>
            </a:r>
          </a:p>
        </p:txBody>
      </p:sp>
    </p:spTree>
    <p:extLst>
      <p:ext uri="{BB962C8B-B14F-4D97-AF65-F5344CB8AC3E}">
        <p14:creationId xmlns:p14="http://schemas.microsoft.com/office/powerpoint/2010/main" val="301358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4E8D06-97B7-4CAC-8897-6BE32D6E3898}"/>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 36: split into attention heads</a:t>
            </a:r>
          </a:p>
        </p:txBody>
      </p:sp>
      <p:sp>
        <p:nvSpPr>
          <p:cNvPr id="2" name="Notebook code">
            <a:extLst>
              <a:ext uri="{FF2B5EF4-FFF2-40B4-BE49-F238E27FC236}">
                <a16:creationId xmlns:a16="http://schemas.microsoft.com/office/drawing/2014/main" id="{EDE6509E-CCA6-4559-B0D0-942A4220625A}"/>
              </a:ext>
            </a:extLst>
          </p:cNvPr>
          <p:cNvSpPr>
            <a:spLocks noGrp="1"/>
          </p:cNvSpPr>
          <p:nvPr/>
        </p:nvSpPr>
        <p:spPr>
          <a:xfrm>
            <a:off x="640080" y="857250"/>
            <a:ext cx="10881360" cy="570075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attn.N_head</a:t>
            </a: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print("q", </a:t>
            </a:r>
            <a:r>
              <a:rPr lang="en-US" sz="1800" dirty="0" err="1">
                <a:solidFill>
                  <a:srgbClr val="222222"/>
                </a:solidFill>
                <a:latin typeface="Consolas"/>
                <a:ea typeface="Consolas"/>
                <a:cs typeface="Consolas"/>
              </a:rPr>
              <a:t>np.shape</a:t>
            </a:r>
            <a:r>
              <a:rPr lang="en-US" sz="1800" dirty="0">
                <a:solidFill>
                  <a:srgbClr val="222222"/>
                </a:solidFill>
                <a:latin typeface="Consolas"/>
                <a:ea typeface="Consolas"/>
                <a:cs typeface="Consolas"/>
              </a:rPr>
              <a:t>(q))</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c_head</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q.shape</a:t>
            </a:r>
            <a:r>
              <a:rPr lang="en-US" sz="1800" dirty="0">
                <a:solidFill>
                  <a:srgbClr val="222222"/>
                </a:solidFill>
                <a:latin typeface="Consolas"/>
                <a:ea typeface="Consolas"/>
                <a:cs typeface="Consolas"/>
              </a:rPr>
              <a:t>[-1] // </a:t>
            </a:r>
            <a:r>
              <a:rPr lang="en-US" sz="1800" dirty="0" err="1">
                <a:solidFill>
                  <a:srgbClr val="222222"/>
                </a:solidFill>
                <a:latin typeface="Consolas"/>
                <a:ea typeface="Consolas"/>
                <a:cs typeface="Consolas"/>
              </a:rPr>
              <a:t>n_head</a:t>
            </a: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print(f"{</a:t>
            </a:r>
            <a:r>
              <a:rPr lang="en-US" sz="1800" dirty="0" err="1">
                <a:solidFill>
                  <a:srgbClr val="222222"/>
                </a:solidFill>
                <a:latin typeface="Consolas"/>
                <a:ea typeface="Consolas"/>
                <a:cs typeface="Consolas"/>
              </a:rPr>
              <a:t>q.shape</a:t>
            </a:r>
            <a:r>
              <a:rPr lang="en-US" sz="1800" dirty="0">
                <a:solidFill>
                  <a:srgbClr val="222222"/>
                </a:solidFill>
                <a:latin typeface="Consolas"/>
                <a:ea typeface="Consolas"/>
                <a:cs typeface="Consolas"/>
              </a:rPr>
              <a:t>[-1]}//{</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c_head</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qh</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q.view</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q.shape</a:t>
            </a:r>
            <a:r>
              <a:rPr lang="en-US" sz="1800" dirty="0">
                <a:solidFill>
                  <a:srgbClr val="222222"/>
                </a:solidFill>
                <a:latin typeface="Consolas"/>
                <a:ea typeface="Consolas"/>
                <a:cs typeface="Consolas"/>
              </a:rPr>
              <a:t>[:-1], </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c_head</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kh</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k.view</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k.shape</a:t>
            </a:r>
            <a:r>
              <a:rPr lang="en-US" sz="1800" dirty="0">
                <a:solidFill>
                  <a:srgbClr val="222222"/>
                </a:solidFill>
                <a:latin typeface="Consolas"/>
                <a:ea typeface="Consolas"/>
                <a:cs typeface="Consolas"/>
              </a:rPr>
              <a:t>[:-1], </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c_head</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r>
              <a:rPr lang="en-US" sz="1800" dirty="0" err="1">
                <a:solidFill>
                  <a:srgbClr val="222222"/>
                </a:solidFill>
                <a:latin typeface="Consolas"/>
                <a:ea typeface="Consolas"/>
                <a:cs typeface="Consolas"/>
              </a:rPr>
              <a:t>vh</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v.view</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v.shape</a:t>
            </a:r>
            <a:r>
              <a:rPr lang="en-US" sz="1800" dirty="0">
                <a:solidFill>
                  <a:srgbClr val="222222"/>
                </a:solidFill>
                <a:latin typeface="Consolas"/>
                <a:ea typeface="Consolas"/>
                <a:cs typeface="Consolas"/>
              </a:rPr>
              <a:t>[:-1], </a:t>
            </a:r>
            <a:r>
              <a:rPr lang="en-US" sz="1800" dirty="0" err="1">
                <a:solidFill>
                  <a:srgbClr val="222222"/>
                </a:solidFill>
                <a:latin typeface="Consolas"/>
                <a:ea typeface="Consolas"/>
                <a:cs typeface="Consolas"/>
              </a:rPr>
              <a:t>n_head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c_head</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a:t>
            </a:r>
            <a:r>
              <a:rPr lang="en-US" sz="1800" dirty="0" err="1">
                <a:solidFill>
                  <a:srgbClr val="222222"/>
                </a:solidFill>
                <a:latin typeface="Consolas"/>
                <a:ea typeface="Consolas"/>
                <a:cs typeface="Consolas"/>
              </a:rPr>
              <a:t>qh</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np.shape</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qh</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a:t>
            </a:r>
            <a:r>
              <a:rPr lang="en-US" sz="1800" dirty="0" err="1">
                <a:solidFill>
                  <a:srgbClr val="222222"/>
                </a:solidFill>
                <a:latin typeface="Consolas"/>
                <a:ea typeface="Consolas"/>
                <a:cs typeface="Consolas"/>
              </a:rPr>
              <a:t>kh</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np.shape</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kh</a:t>
            </a:r>
            <a:r>
              <a:rPr lang="en-US" sz="1800" dirty="0">
                <a:solidFill>
                  <a:srgbClr val="222222"/>
                </a:solidFill>
                <a:latin typeface="Consolas"/>
                <a:ea typeface="Consolas"/>
                <a:cs typeface="Consolas"/>
              </a:rPr>
              <a:t>))</a:t>
            </a:r>
          </a:p>
          <a:p>
            <a:pPr>
              <a:buNone/>
              <a:defRPr sz="1200">
                <a:solidFill>
                  <a:srgbClr val="222222"/>
                </a:solidFill>
                <a:latin typeface="Consolas"/>
                <a:ea typeface="Consolas"/>
                <a:cs typeface="Consolas"/>
              </a:defRPr>
            </a:pPr>
            <a:r>
              <a:rPr lang="en-US" sz="1800" dirty="0">
                <a:solidFill>
                  <a:srgbClr val="222222"/>
                </a:solidFill>
                <a:latin typeface="Consolas"/>
                <a:ea typeface="Consolas"/>
                <a:cs typeface="Consolas"/>
              </a:rPr>
              <a:t>print("</a:t>
            </a:r>
            <a:r>
              <a:rPr lang="en-US" sz="1800" dirty="0" err="1">
                <a:solidFill>
                  <a:srgbClr val="222222"/>
                </a:solidFill>
                <a:latin typeface="Consolas"/>
                <a:ea typeface="Consolas"/>
                <a:cs typeface="Consolas"/>
              </a:rPr>
              <a:t>qh</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np.shape</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vh</a:t>
            </a:r>
            <a:r>
              <a:rPr lang="en-US" sz="1800" dirty="0">
                <a:solidFill>
                  <a:srgbClr val="222222"/>
                </a:solidFill>
                <a:latin typeface="Consolas"/>
                <a:ea typeface="Consolas"/>
                <a:cs typeface="Consolas"/>
              </a:rPr>
              <a:t>))</a:t>
            </a:r>
          </a:p>
        </p:txBody>
      </p:sp>
    </p:spTree>
    <p:extLst>
      <p:ext uri="{BB962C8B-B14F-4D97-AF65-F5344CB8AC3E}">
        <p14:creationId xmlns:p14="http://schemas.microsoft.com/office/powerpoint/2010/main" val="408397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8A0A04-1411-437E-AF64-1524BA1249B5}"/>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36-38: scores, pair bias, attention weights</a:t>
            </a:r>
          </a:p>
        </p:txBody>
      </p:sp>
      <p:sp>
        <p:nvSpPr>
          <p:cNvPr id="2" name="Notebook code">
            <a:extLst>
              <a:ext uri="{FF2B5EF4-FFF2-40B4-BE49-F238E27FC236}">
                <a16:creationId xmlns:a16="http://schemas.microsoft.com/office/drawing/2014/main" id="{609AD685-1B16-4AA9-B7A9-39033B4D262D}"/>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q_h</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qh</a:t>
            </a:r>
            <a:r>
              <a:rPr lang="en-US" sz="1600" dirty="0">
                <a:solidFill>
                  <a:srgbClr val="222222"/>
                </a:solidFill>
                <a:latin typeface="Consolas"/>
                <a:ea typeface="Consolas"/>
                <a:cs typeface="Consolas"/>
              </a:rPr>
              <a:t>[0, :, head, :]   # [</a:t>
            </a:r>
            <a:r>
              <a:rPr lang="en-US" sz="1600" dirty="0" err="1">
                <a:solidFill>
                  <a:srgbClr val="222222"/>
                </a:solidFill>
                <a:latin typeface="Consolas"/>
                <a:ea typeface="Consolas"/>
                <a:cs typeface="Consolas"/>
              </a:rPr>
              <a:t>N_res</a:t>
            </a:r>
            <a:r>
              <a:rPr lang="en-US" sz="1600" dirty="0">
                <a:solidFill>
                  <a:srgbClr val="222222"/>
                </a:solidFill>
                <a:latin typeface="Consolas"/>
                <a:ea typeface="Consolas"/>
                <a:cs typeface="Consolas"/>
              </a:rPr>
              <a:t>, </a:t>
            </a:r>
            <a:r>
              <a:rPr lang="en-US" sz="1600" dirty="0" err="1">
                <a:solidFill>
                  <a:srgbClr val="222222"/>
                </a:solidFill>
                <a:latin typeface="Consolas"/>
                <a:ea typeface="Consolas"/>
                <a:cs typeface="Consolas"/>
              </a:rPr>
              <a:t>c_head</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k_h</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kh</a:t>
            </a:r>
            <a:r>
              <a:rPr lang="en-US" sz="1600" dirty="0">
                <a:solidFill>
                  <a:srgbClr val="222222"/>
                </a:solidFill>
                <a:latin typeface="Consolas"/>
                <a:ea typeface="Consolas"/>
                <a:cs typeface="Consolas"/>
              </a:rPr>
              <a:t>[0, :, head, :]</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v_h</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vh</a:t>
            </a:r>
            <a:r>
              <a:rPr lang="en-US" sz="1600" dirty="0">
                <a:solidFill>
                  <a:srgbClr val="222222"/>
                </a:solidFill>
                <a:latin typeface="Consolas"/>
                <a:ea typeface="Consolas"/>
                <a:cs typeface="Consolas"/>
              </a:rPr>
              <a:t>[0, :, head, :]</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a:t>
            </a:r>
            <a:r>
              <a:rPr lang="en-US" sz="1600" dirty="0" err="1">
                <a:solidFill>
                  <a:srgbClr val="222222"/>
                </a:solidFill>
                <a:latin typeface="Consolas"/>
                <a:ea typeface="Consolas"/>
                <a:cs typeface="Consolas"/>
              </a:rPr>
              <a:t>q_h</a:t>
            </a:r>
            <a:r>
              <a:rPr lang="en-US" sz="1600" dirty="0">
                <a:solidFill>
                  <a:srgbClr val="222222"/>
                </a:solidFill>
                <a:latin typeface="Consolas"/>
                <a:ea typeface="Consolas"/>
                <a:cs typeface="Consolas"/>
              </a:rPr>
              <a:t>", </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q_h</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print("k_h",</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k_h</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print("v_h",</a:t>
            </a:r>
            <a:r>
              <a:rPr lang="en-US" sz="1600" dirty="0" err="1">
                <a:solidFill>
                  <a:srgbClr val="222222"/>
                </a:solidFill>
                <a:latin typeface="Consolas"/>
                <a:ea typeface="Consolas"/>
                <a:cs typeface="Consolas"/>
              </a:rPr>
              <a:t>np.shape</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v_h</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4. Pair bias term from z</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pair_bias</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row_att.linear_z</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z_in</a:t>
            </a:r>
            <a:r>
              <a:rPr lang="en-US" sz="1600" dirty="0">
                <a:solidFill>
                  <a:srgbClr val="222222"/>
                </a:solidFill>
                <a:latin typeface="Consolas"/>
                <a:ea typeface="Consolas"/>
                <a:cs typeface="Consolas"/>
              </a:rPr>
              <a:t>)[:, :, head]   # [</a:t>
            </a:r>
            <a:r>
              <a:rPr lang="en-US" sz="1600" dirty="0" err="1">
                <a:solidFill>
                  <a:srgbClr val="222222"/>
                </a:solidFill>
                <a:latin typeface="Consolas"/>
                <a:ea typeface="Consolas"/>
                <a:cs typeface="Consolas"/>
              </a:rPr>
              <a:t>N_res</a:t>
            </a:r>
            <a:r>
              <a:rPr lang="en-US" sz="1600" dirty="0">
                <a:solidFill>
                  <a:srgbClr val="222222"/>
                </a:solidFill>
                <a:latin typeface="Consolas"/>
                <a:ea typeface="Consolas"/>
                <a:cs typeface="Consolas"/>
              </a:rPr>
              <a:t>, </a:t>
            </a:r>
            <a:r>
              <a:rPr lang="en-US" sz="1600" dirty="0" err="1">
                <a:solidFill>
                  <a:srgbClr val="222222"/>
                </a:solidFill>
                <a:latin typeface="Consolas"/>
                <a:ea typeface="Consolas"/>
                <a:cs typeface="Consolas"/>
              </a:rPr>
              <a:t>N_res</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5. Raw attention scores</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scores = (</a:t>
            </a:r>
            <a:r>
              <a:rPr lang="en-US" sz="1600" dirty="0" err="1">
                <a:solidFill>
                  <a:srgbClr val="222222"/>
                </a:solidFill>
                <a:latin typeface="Consolas"/>
                <a:ea typeface="Consolas"/>
                <a:cs typeface="Consolas"/>
              </a:rPr>
              <a:t>q_h</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k_h.T</a:t>
            </a:r>
            <a:r>
              <a:rPr lang="en-US" sz="1600" dirty="0">
                <a:solidFill>
                  <a:srgbClr val="222222"/>
                </a:solidFill>
                <a:latin typeface="Consolas"/>
                <a:ea typeface="Consolas"/>
                <a:cs typeface="Consolas"/>
              </a:rPr>
              <a:t>) / </a:t>
            </a:r>
            <a:r>
              <a:rPr lang="en-US" sz="1600" dirty="0" err="1">
                <a:solidFill>
                  <a:srgbClr val="222222"/>
                </a:solidFill>
                <a:latin typeface="Consolas"/>
                <a:ea typeface="Consolas"/>
                <a:cs typeface="Consolas"/>
              </a:rPr>
              <a:t>math.sqrt</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c_head</a:t>
            </a:r>
            <a:r>
              <a:rPr lang="en-US" sz="16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scores_with_bias</a:t>
            </a:r>
            <a:r>
              <a:rPr lang="en-US" sz="1600" dirty="0">
                <a:solidFill>
                  <a:srgbClr val="222222"/>
                </a:solidFill>
                <a:latin typeface="Consolas"/>
                <a:ea typeface="Consolas"/>
                <a:cs typeface="Consolas"/>
              </a:rPr>
              <a:t> = scores + </a:t>
            </a:r>
            <a:r>
              <a:rPr lang="en-US" sz="1600" dirty="0" err="1">
                <a:solidFill>
                  <a:srgbClr val="222222"/>
                </a:solidFill>
                <a:latin typeface="Consolas"/>
                <a:ea typeface="Consolas"/>
                <a:cs typeface="Consolas"/>
              </a:rPr>
              <a:t>pair_bias</a:t>
            </a: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6. Attention weights</a:t>
            </a: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alpha = </a:t>
            </a:r>
            <a:r>
              <a:rPr lang="en-US" sz="1600" dirty="0" err="1">
                <a:solidFill>
                  <a:srgbClr val="222222"/>
                </a:solidFill>
                <a:latin typeface="Consolas"/>
                <a:ea typeface="Consolas"/>
                <a:cs typeface="Consolas"/>
              </a:rPr>
              <a:t>torch.softmax</a:t>
            </a:r>
            <a:r>
              <a:rPr lang="en-US" sz="1600" dirty="0">
                <a:solidFill>
                  <a:srgbClr val="222222"/>
                </a:solidFill>
                <a:latin typeface="Consolas"/>
                <a:ea typeface="Consolas"/>
                <a:cs typeface="Consolas"/>
              </a:rPr>
              <a:t>(</a:t>
            </a:r>
            <a:r>
              <a:rPr lang="en-US" sz="1600" dirty="0" err="1">
                <a:solidFill>
                  <a:srgbClr val="222222"/>
                </a:solidFill>
                <a:latin typeface="Consolas"/>
                <a:ea typeface="Consolas"/>
                <a:cs typeface="Consolas"/>
              </a:rPr>
              <a:t>scores_with_bias</a:t>
            </a:r>
            <a:r>
              <a:rPr lang="en-US" sz="1600" dirty="0">
                <a:solidFill>
                  <a:srgbClr val="222222"/>
                </a:solidFill>
                <a:latin typeface="Consolas"/>
                <a:ea typeface="Consolas"/>
                <a:cs typeface="Consolas"/>
              </a:rPr>
              <a:t>, dim=-1)</a:t>
            </a: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600" dirty="0">
                <a:solidFill>
                  <a:srgbClr val="222222"/>
                </a:solidFill>
                <a:latin typeface="Consolas"/>
                <a:ea typeface="Consolas"/>
                <a:cs typeface="Consolas"/>
              </a:rPr>
              <a:t># 7. Weighted value sum</a:t>
            </a:r>
          </a:p>
          <a:p>
            <a:pPr>
              <a:buNone/>
              <a:defRPr sz="1000">
                <a:solidFill>
                  <a:srgbClr val="222222"/>
                </a:solidFill>
                <a:latin typeface="Consolas"/>
                <a:ea typeface="Consolas"/>
                <a:cs typeface="Consolas"/>
              </a:defRPr>
            </a:pPr>
            <a:r>
              <a:rPr lang="en-US" sz="1600" dirty="0" err="1">
                <a:solidFill>
                  <a:srgbClr val="222222"/>
                </a:solidFill>
                <a:latin typeface="Consolas"/>
                <a:ea typeface="Consolas"/>
                <a:cs typeface="Consolas"/>
              </a:rPr>
              <a:t>out_head</a:t>
            </a:r>
            <a:r>
              <a:rPr lang="en-US" sz="1600" dirty="0">
                <a:solidFill>
                  <a:srgbClr val="222222"/>
                </a:solidFill>
                <a:latin typeface="Consolas"/>
                <a:ea typeface="Consolas"/>
                <a:cs typeface="Consolas"/>
              </a:rPr>
              <a:t> = alpha @ </a:t>
            </a:r>
            <a:r>
              <a:rPr lang="en-US" sz="1600" dirty="0" err="1">
                <a:solidFill>
                  <a:srgbClr val="222222"/>
                </a:solidFill>
                <a:latin typeface="Consolas"/>
                <a:ea typeface="Consolas"/>
                <a:cs typeface="Consolas"/>
              </a:rPr>
              <a:t>v_h</a:t>
            </a:r>
            <a:endParaRPr lang="en-US" sz="16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endParaRPr lang="en-US" sz="1600" dirty="0">
              <a:solidFill>
                <a:srgbClr val="222222"/>
              </a:solidFill>
              <a:latin typeface="Consolas"/>
              <a:ea typeface="Consolas"/>
              <a:cs typeface="Consolas"/>
            </a:endParaRPr>
          </a:p>
        </p:txBody>
      </p:sp>
    </p:spTree>
    <p:extLst>
      <p:ext uri="{BB962C8B-B14F-4D97-AF65-F5344CB8AC3E}">
        <p14:creationId xmlns:p14="http://schemas.microsoft.com/office/powerpoint/2010/main" val="1106909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CD9B83-E7CB-43C9-8D27-80279966108B}"/>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41-42: run the full model, align (1/2)</a:t>
            </a:r>
          </a:p>
        </p:txBody>
      </p:sp>
      <p:sp>
        <p:nvSpPr>
          <p:cNvPr id="2" name="Notebook code">
            <a:extLst>
              <a:ext uri="{FF2B5EF4-FFF2-40B4-BE49-F238E27FC236}">
                <a16:creationId xmlns:a16="http://schemas.microsoft.com/office/drawing/2014/main" id="{E1BB7ACF-D20F-4D64-8B56-6B88D12C1342}"/>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with </a:t>
            </a:r>
            <a:r>
              <a:rPr lang="en-US" sz="1800" dirty="0" err="1">
                <a:solidFill>
                  <a:srgbClr val="222222"/>
                </a:solidFill>
                <a:latin typeface="Consolas"/>
                <a:ea typeface="Consolas"/>
                <a:cs typeface="Consolas"/>
              </a:rPr>
              <a:t>torch.no_grad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contextlib.redirect_stdout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io.StringIO</a:t>
            </a:r>
            <a:r>
              <a:rPr lang="en-US" sz="18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outputs = model(batch)</a:t>
            </a:r>
          </a:p>
          <a:p>
            <a:pPr>
              <a:buNone/>
              <a:defRPr sz="10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800" dirty="0" err="1">
                <a:solidFill>
                  <a:srgbClr val="222222"/>
                </a:solidFill>
                <a:latin typeface="Consolas"/>
                <a:ea typeface="Consolas"/>
                <a:cs typeface="Consolas"/>
              </a:rPr>
              <a:t>final_positions</a:t>
            </a:r>
            <a:r>
              <a:rPr lang="en-US" sz="1800" dirty="0">
                <a:solidFill>
                  <a:srgbClr val="222222"/>
                </a:solidFill>
                <a:latin typeface="Consolas"/>
                <a:ea typeface="Consolas"/>
                <a:cs typeface="Consolas"/>
              </a:rPr>
              <a:t> = outputs["</a:t>
            </a:r>
            <a:r>
              <a:rPr lang="en-US" sz="1800" dirty="0" err="1">
                <a:solidFill>
                  <a:srgbClr val="222222"/>
                </a:solidFill>
                <a:latin typeface="Consolas"/>
                <a:ea typeface="Consolas"/>
                <a:cs typeface="Consolas"/>
              </a:rPr>
              <a:t>final_positions</a:t>
            </a:r>
            <a:r>
              <a:rPr lang="en-US" sz="1800" dirty="0">
                <a:solidFill>
                  <a:srgbClr val="222222"/>
                </a:solidFill>
                <a:latin typeface="Consolas"/>
                <a:ea typeface="Consolas"/>
                <a:cs typeface="Consolas"/>
              </a:rPr>
              <a:t>"][..., 0].detach().</a:t>
            </a:r>
            <a:r>
              <a:rPr lang="en-US" sz="1800" dirty="0" err="1">
                <a:solidFill>
                  <a:srgbClr val="222222"/>
                </a:solidFill>
                <a:latin typeface="Consolas"/>
                <a:ea typeface="Consolas"/>
                <a:cs typeface="Consolas"/>
              </a:rPr>
              <a:t>cpu</a:t>
            </a:r>
            <a:r>
              <a:rPr lang="en-US" sz="18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800" dirty="0" err="1">
                <a:solidFill>
                  <a:srgbClr val="222222"/>
                </a:solidFill>
                <a:latin typeface="Consolas"/>
                <a:ea typeface="Consolas"/>
                <a:cs typeface="Consolas"/>
              </a:rPr>
              <a:t>ca_idx</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atom_types.index</a:t>
            </a:r>
            <a:r>
              <a:rPr lang="en-US" sz="1800" dirty="0">
                <a:solidFill>
                  <a:srgbClr val="222222"/>
                </a:solidFill>
                <a:latin typeface="Consolas"/>
                <a:ea typeface="Consolas"/>
                <a:cs typeface="Consolas"/>
              </a:rPr>
              <a:t>("CA")</a:t>
            </a:r>
          </a:p>
          <a:p>
            <a:pPr>
              <a:buNone/>
              <a:defRPr sz="1000">
                <a:solidFill>
                  <a:srgbClr val="222222"/>
                </a:solidFill>
                <a:latin typeface="Consolas"/>
                <a:ea typeface="Consolas"/>
                <a:cs typeface="Consolas"/>
              </a:defRPr>
            </a:pPr>
            <a:r>
              <a:rPr lang="en-US" sz="1800" dirty="0" err="1">
                <a:solidFill>
                  <a:srgbClr val="222222"/>
                </a:solidFill>
                <a:latin typeface="Consolas"/>
                <a:ea typeface="Consolas"/>
                <a:cs typeface="Consolas"/>
              </a:rPr>
              <a:t>ca_positions</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final_positions</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ca_idx</a:t>
            </a:r>
            <a:r>
              <a:rPr lang="en-US" sz="1800" dirty="0">
                <a:solidFill>
                  <a:srgbClr val="222222"/>
                </a:solidFill>
                <a:latin typeface="Consolas"/>
                <a:ea typeface="Consolas"/>
                <a:cs typeface="Consolas"/>
              </a:rPr>
              <a:t>, :]</a:t>
            </a:r>
          </a:p>
          <a:p>
            <a:pPr>
              <a:buNone/>
              <a:defRPr sz="1000">
                <a:solidFill>
                  <a:srgbClr val="222222"/>
                </a:solidFill>
                <a:latin typeface="Consolas"/>
                <a:ea typeface="Consolas"/>
                <a:cs typeface="Consolas"/>
              </a:defRPr>
            </a:pPr>
            <a:r>
              <a:rPr lang="en-US" sz="1800" dirty="0" err="1">
                <a:solidFill>
                  <a:srgbClr val="222222"/>
                </a:solidFill>
                <a:latin typeface="Consolas"/>
                <a:ea typeface="Consolas"/>
                <a:cs typeface="Consolas"/>
              </a:rPr>
              <a:t>ca_distances</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torch.cdist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ca_positions</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ca_positions</a:t>
            </a:r>
            <a:r>
              <a:rPr lang="en-US" sz="18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def centroid(coords):</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return </a:t>
            </a:r>
            <a:r>
              <a:rPr lang="en-US" sz="1800" dirty="0" err="1">
                <a:solidFill>
                  <a:srgbClr val="222222"/>
                </a:solidFill>
                <a:latin typeface="Consolas"/>
                <a:ea typeface="Consolas"/>
                <a:cs typeface="Consolas"/>
              </a:rPr>
              <a:t>np.mean</a:t>
            </a:r>
            <a:r>
              <a:rPr lang="en-US" sz="1800" dirty="0">
                <a:solidFill>
                  <a:srgbClr val="222222"/>
                </a:solidFill>
                <a:latin typeface="Consolas"/>
                <a:ea typeface="Consolas"/>
                <a:cs typeface="Consolas"/>
              </a:rPr>
              <a:t>(coords, axis=0)</a:t>
            </a:r>
          </a:p>
          <a:p>
            <a:pPr>
              <a:buNone/>
              <a:defRPr sz="10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def </a:t>
            </a:r>
            <a:r>
              <a:rPr lang="en-US" sz="1800" dirty="0" err="1">
                <a:solidFill>
                  <a:srgbClr val="222222"/>
                </a:solidFill>
                <a:latin typeface="Consolas"/>
                <a:ea typeface="Consolas"/>
                <a:cs typeface="Consolas"/>
              </a:rPr>
              <a:t>kabsch_rotation_matrix</a:t>
            </a:r>
            <a:r>
              <a:rPr lang="en-US" sz="1800" dirty="0">
                <a:solidFill>
                  <a:srgbClr val="222222"/>
                </a:solidFill>
                <a:latin typeface="Consolas"/>
                <a:ea typeface="Consolas"/>
                <a:cs typeface="Consolas"/>
              </a:rPr>
              <a:t>(A, B):</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C = np.dot(</a:t>
            </a:r>
            <a:r>
              <a:rPr lang="en-US" sz="1800" dirty="0" err="1">
                <a:solidFill>
                  <a:srgbClr val="222222"/>
                </a:solidFill>
                <a:latin typeface="Consolas"/>
                <a:ea typeface="Consolas"/>
                <a:cs typeface="Consolas"/>
              </a:rPr>
              <a:t>np.transpose</a:t>
            </a:r>
            <a:r>
              <a:rPr lang="en-US" sz="1800" dirty="0">
                <a:solidFill>
                  <a:srgbClr val="222222"/>
                </a:solidFill>
                <a:latin typeface="Consolas"/>
                <a:ea typeface="Consolas"/>
                <a:cs typeface="Consolas"/>
              </a:rPr>
              <a:t>(A), B)</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V, S, </a:t>
            </a:r>
            <a:r>
              <a:rPr lang="en-US" sz="1800" dirty="0" err="1">
                <a:solidFill>
                  <a:srgbClr val="222222"/>
                </a:solidFill>
                <a:latin typeface="Consolas"/>
                <a:ea typeface="Consolas"/>
                <a:cs typeface="Consolas"/>
              </a:rPr>
              <a:t>Wt</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np.linalg.svd</a:t>
            </a:r>
            <a:r>
              <a:rPr lang="en-US" sz="1800" dirty="0">
                <a:solidFill>
                  <a:srgbClr val="222222"/>
                </a:solidFill>
                <a:latin typeface="Consolas"/>
                <a:ea typeface="Consolas"/>
                <a:cs typeface="Consolas"/>
              </a:rPr>
              <a:t>(C)</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d = (</a:t>
            </a:r>
            <a:r>
              <a:rPr lang="en-US" sz="1800" dirty="0" err="1">
                <a:solidFill>
                  <a:srgbClr val="222222"/>
                </a:solidFill>
                <a:latin typeface="Consolas"/>
                <a:ea typeface="Consolas"/>
                <a:cs typeface="Consolas"/>
              </a:rPr>
              <a:t>np.linalg.det</a:t>
            </a:r>
            <a:r>
              <a:rPr lang="en-US" sz="1800" dirty="0">
                <a:solidFill>
                  <a:srgbClr val="222222"/>
                </a:solidFill>
                <a:latin typeface="Consolas"/>
                <a:ea typeface="Consolas"/>
                <a:cs typeface="Consolas"/>
              </a:rPr>
              <a:t>(V) * </a:t>
            </a:r>
            <a:r>
              <a:rPr lang="en-US" sz="1800" dirty="0" err="1">
                <a:solidFill>
                  <a:srgbClr val="222222"/>
                </a:solidFill>
                <a:latin typeface="Consolas"/>
                <a:ea typeface="Consolas"/>
                <a:cs typeface="Consolas"/>
              </a:rPr>
              <a:t>np.linalg.det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Wt</a:t>
            </a:r>
            <a:r>
              <a:rPr lang="en-US" sz="1800" dirty="0">
                <a:solidFill>
                  <a:srgbClr val="222222"/>
                </a:solidFill>
                <a:latin typeface="Consolas"/>
                <a:ea typeface="Consolas"/>
                <a:cs typeface="Consolas"/>
              </a:rPr>
              <a:t>)) &lt; 0.0</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if d:</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S[-1] = -S[-1]</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V[:,-1] = -V[:,-1]</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U = np.dot(V, </a:t>
            </a:r>
            <a:r>
              <a:rPr lang="en-US" sz="1800" dirty="0" err="1">
                <a:solidFill>
                  <a:srgbClr val="222222"/>
                </a:solidFill>
                <a:latin typeface="Consolas"/>
                <a:ea typeface="Consolas"/>
                <a:cs typeface="Consolas"/>
              </a:rPr>
              <a:t>Wt</a:t>
            </a:r>
            <a:r>
              <a:rPr lang="en-US" sz="1800" dirty="0">
                <a:solidFill>
                  <a:srgbClr val="222222"/>
                </a:solidFill>
                <a:latin typeface="Consolas"/>
                <a:ea typeface="Consolas"/>
                <a:cs typeface="Consolas"/>
              </a:rPr>
              <a:t>)</a:t>
            </a:r>
          </a:p>
          <a:p>
            <a:pPr>
              <a:buNone/>
              <a:defRPr sz="1000">
                <a:solidFill>
                  <a:srgbClr val="222222"/>
                </a:solidFill>
                <a:latin typeface="Consolas"/>
                <a:ea typeface="Consolas"/>
                <a:cs typeface="Consolas"/>
              </a:defRPr>
            </a:pPr>
            <a:r>
              <a:rPr lang="en-US" sz="1800" dirty="0">
                <a:solidFill>
                  <a:srgbClr val="222222"/>
                </a:solidFill>
                <a:latin typeface="Consolas"/>
                <a:ea typeface="Consolas"/>
                <a:cs typeface="Consolas"/>
              </a:rPr>
              <a:t>    return U</a:t>
            </a:r>
          </a:p>
        </p:txBody>
      </p:sp>
    </p:spTree>
    <p:extLst>
      <p:ext uri="{BB962C8B-B14F-4D97-AF65-F5344CB8AC3E}">
        <p14:creationId xmlns:p14="http://schemas.microsoft.com/office/powerpoint/2010/main" val="796679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B9B808-AC28-44ED-A8AF-A5D72CC03A23}"/>
              </a:ext>
            </a:extLst>
          </p:cNvPr>
          <p:cNvSpPr>
            <a:spLocks noGrp="1"/>
          </p:cNvSpPr>
          <p:nvPr/>
        </p:nvSpPr>
        <p:spPr>
          <a:xfrm>
            <a:off x="640080" y="247650"/>
            <a:ext cx="10881360" cy="609600"/>
          </a:xfrm>
          <a:prstGeom prst="rect">
            <a:avLst/>
          </a:prstGeom>
          <a:noFill/>
          <a:ln w="0">
            <a:noFill/>
            <a:prstDash val="solid"/>
          </a:ln>
        </p:spPr>
        <p:txBody>
          <a:bodyPr wrap="square" lIns="0" tIns="0" rIns="0" bIns="0">
            <a:normAutofit/>
          </a:bodyPr>
          <a:lstStyle>
            <a:defPPr>
              <a:defRPr sz="1913" b="1">
                <a:solidFill>
                  <a:srgbClr val="333333"/>
                </a:solidFill>
                <a:latin typeface="Poppins"/>
                <a:ea typeface="Poppins"/>
                <a:cs typeface="Poppins"/>
              </a:defRPr>
            </a:defPPr>
            <a:lvl1pPr>
              <a:buNone/>
              <a:defRPr sz="1913" b="1">
                <a:solidFill>
                  <a:srgbClr val="333333"/>
                </a:solidFill>
                <a:latin typeface="Poppins"/>
                <a:ea typeface="Poppins"/>
                <a:cs typeface="Poppins"/>
              </a:defRPr>
            </a:lvl1pPr>
            <a:lvl2pPr>
              <a:buNone/>
              <a:defRPr sz="1913" b="1">
                <a:solidFill>
                  <a:srgbClr val="333333"/>
                </a:solidFill>
                <a:latin typeface="Poppins"/>
                <a:ea typeface="Poppins"/>
                <a:cs typeface="Poppins"/>
              </a:defRPr>
            </a:lvl2pPr>
            <a:lvl3pPr>
              <a:buNone/>
              <a:defRPr sz="1913" b="1">
                <a:solidFill>
                  <a:srgbClr val="333333"/>
                </a:solidFill>
                <a:latin typeface="Poppins"/>
                <a:ea typeface="Poppins"/>
                <a:cs typeface="Poppins"/>
              </a:defRPr>
            </a:lvl3pPr>
            <a:lvl4pPr>
              <a:buNone/>
              <a:defRPr sz="1913" b="1">
                <a:solidFill>
                  <a:srgbClr val="333333"/>
                </a:solidFill>
                <a:latin typeface="Poppins"/>
                <a:ea typeface="Poppins"/>
                <a:cs typeface="Poppins"/>
              </a:defRPr>
            </a:lvl4pPr>
            <a:lvl5pPr>
              <a:buNone/>
              <a:defRPr sz="1913" b="1">
                <a:solidFill>
                  <a:srgbClr val="333333"/>
                </a:solidFill>
                <a:latin typeface="Poppins"/>
                <a:ea typeface="Poppins"/>
                <a:cs typeface="Poppins"/>
              </a:defRPr>
            </a:lvl5pPr>
            <a:lvl6pPr>
              <a:buNone/>
              <a:defRPr sz="1913" b="1">
                <a:solidFill>
                  <a:srgbClr val="333333"/>
                </a:solidFill>
                <a:latin typeface="Poppins"/>
                <a:ea typeface="Poppins"/>
                <a:cs typeface="Poppins"/>
              </a:defRPr>
            </a:lvl6pPr>
            <a:lvl7pPr>
              <a:buNone/>
              <a:defRPr sz="1913" b="1">
                <a:solidFill>
                  <a:srgbClr val="333333"/>
                </a:solidFill>
                <a:latin typeface="Poppins"/>
                <a:ea typeface="Poppins"/>
                <a:cs typeface="Poppins"/>
              </a:defRPr>
            </a:lvl7pPr>
            <a:lvl8pPr>
              <a:buNone/>
              <a:defRPr sz="1913" b="1">
                <a:solidFill>
                  <a:srgbClr val="333333"/>
                </a:solidFill>
                <a:latin typeface="Poppins"/>
                <a:ea typeface="Poppins"/>
                <a:cs typeface="Poppins"/>
              </a:defRPr>
            </a:lvl8pPr>
            <a:lvl9pPr>
              <a:buNone/>
              <a:defRPr sz="1913" b="1">
                <a:solidFill>
                  <a:srgbClr val="333333"/>
                </a:solidFill>
                <a:latin typeface="Poppins"/>
                <a:ea typeface="Poppins"/>
                <a:cs typeface="Poppins"/>
              </a:defRPr>
            </a:lvl9pPr>
          </a:lstStyle>
          <a:p>
            <a:pPr>
              <a:buNone/>
              <a:defRPr sz="1913" b="1">
                <a:solidFill>
                  <a:srgbClr val="333333"/>
                </a:solidFill>
                <a:latin typeface="Poppins"/>
                <a:ea typeface="Poppins"/>
                <a:cs typeface="Poppins"/>
              </a:defRPr>
            </a:pPr>
            <a:r>
              <a:rPr sz="1913" b="1">
                <a:solidFill>
                  <a:srgbClr val="333333"/>
                </a:solidFill>
                <a:latin typeface="Poppins"/>
                <a:ea typeface="Poppins"/>
                <a:cs typeface="Poppins"/>
              </a:rPr>
              <a:t>Notebook code · Cells 42-43: align, then measure the error (2/2)</a:t>
            </a:r>
          </a:p>
        </p:txBody>
      </p:sp>
      <p:sp>
        <p:nvSpPr>
          <p:cNvPr id="2" name="Notebook code">
            <a:extLst>
              <a:ext uri="{FF2B5EF4-FFF2-40B4-BE49-F238E27FC236}">
                <a16:creationId xmlns:a16="http://schemas.microsoft.com/office/drawing/2014/main" id="{2280F145-00EC-47C1-91D4-0A0291241DAD}"/>
              </a:ext>
            </a:extLst>
          </p:cNvPr>
          <p:cNvSpPr>
            <a:spLocks noGrp="1"/>
          </p:cNvSpPr>
          <p:nvPr/>
        </p:nvSpPr>
        <p:spPr>
          <a:xfrm>
            <a:off x="640080" y="952500"/>
            <a:ext cx="10881360" cy="5605500"/>
          </a:xfrm>
          <a:prstGeom prst="rect">
            <a:avLst/>
          </a:prstGeom>
          <a:solidFill>
            <a:srgbClr val="F1F1F1"/>
          </a:solidFill>
          <a:ln w="0">
            <a:noFill/>
            <a:prstDash val="solid"/>
          </a:ln>
        </p:spPr>
        <p:txBody>
          <a:bodyPr wrap="square" lIns="114300" tIns="76200" rIns="114300" bIns="76200">
            <a:normAutofit/>
          </a:bodyPr>
          <a:lstStyle>
            <a:defPPr>
              <a:defRPr sz="698">
                <a:solidFill>
                  <a:srgbClr val="222222"/>
                </a:solidFill>
                <a:latin typeface="Consolas"/>
                <a:ea typeface="Consolas"/>
                <a:cs typeface="Consolas"/>
              </a:defRPr>
            </a:defPPr>
            <a:lvl1pPr>
              <a:buNone/>
              <a:defRPr sz="698">
                <a:solidFill>
                  <a:srgbClr val="222222"/>
                </a:solidFill>
                <a:latin typeface="Consolas"/>
                <a:ea typeface="Consolas"/>
                <a:cs typeface="Consolas"/>
              </a:defRPr>
            </a:lvl1pPr>
            <a:lvl2pPr>
              <a:buNone/>
              <a:defRPr sz="698">
                <a:solidFill>
                  <a:srgbClr val="222222"/>
                </a:solidFill>
                <a:latin typeface="Consolas"/>
                <a:ea typeface="Consolas"/>
                <a:cs typeface="Consolas"/>
              </a:defRPr>
            </a:lvl2pPr>
            <a:lvl3pPr>
              <a:buNone/>
              <a:defRPr sz="698">
                <a:solidFill>
                  <a:srgbClr val="222222"/>
                </a:solidFill>
                <a:latin typeface="Consolas"/>
                <a:ea typeface="Consolas"/>
                <a:cs typeface="Consolas"/>
              </a:defRPr>
            </a:lvl3pPr>
            <a:lvl4pPr>
              <a:buNone/>
              <a:defRPr sz="698">
                <a:solidFill>
                  <a:srgbClr val="222222"/>
                </a:solidFill>
                <a:latin typeface="Consolas"/>
                <a:ea typeface="Consolas"/>
                <a:cs typeface="Consolas"/>
              </a:defRPr>
            </a:lvl4pPr>
            <a:lvl5pPr>
              <a:buNone/>
              <a:defRPr sz="698">
                <a:solidFill>
                  <a:srgbClr val="222222"/>
                </a:solidFill>
                <a:latin typeface="Consolas"/>
                <a:ea typeface="Consolas"/>
                <a:cs typeface="Consolas"/>
              </a:defRPr>
            </a:lvl5pPr>
            <a:lvl6pPr>
              <a:buNone/>
              <a:defRPr sz="698">
                <a:solidFill>
                  <a:srgbClr val="222222"/>
                </a:solidFill>
                <a:latin typeface="Consolas"/>
                <a:ea typeface="Consolas"/>
                <a:cs typeface="Consolas"/>
              </a:defRPr>
            </a:lvl6pPr>
            <a:lvl7pPr>
              <a:buNone/>
              <a:defRPr sz="698">
                <a:solidFill>
                  <a:srgbClr val="222222"/>
                </a:solidFill>
                <a:latin typeface="Consolas"/>
                <a:ea typeface="Consolas"/>
                <a:cs typeface="Consolas"/>
              </a:defRPr>
            </a:lvl7pPr>
            <a:lvl8pPr>
              <a:buNone/>
              <a:defRPr sz="698">
                <a:solidFill>
                  <a:srgbClr val="222222"/>
                </a:solidFill>
                <a:latin typeface="Consolas"/>
                <a:ea typeface="Consolas"/>
                <a:cs typeface="Consolas"/>
              </a:defRPr>
            </a:lvl8pPr>
            <a:lvl9pPr>
              <a:buNone/>
              <a:defRPr sz="698">
                <a:solidFill>
                  <a:srgbClr val="222222"/>
                </a:solidFill>
                <a:latin typeface="Consolas"/>
                <a:ea typeface="Consolas"/>
                <a:cs typeface="Consolas"/>
              </a:defRPr>
            </a:lvl9pPr>
          </a:lstStyle>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def </a:t>
            </a:r>
            <a:r>
              <a:rPr lang="en-US" sz="1800" dirty="0" err="1">
                <a:solidFill>
                  <a:srgbClr val="222222"/>
                </a:solidFill>
                <a:latin typeface="Consolas"/>
                <a:ea typeface="Consolas"/>
                <a:cs typeface="Consolas"/>
              </a:rPr>
              <a:t>rmsd</a:t>
            </a:r>
            <a:r>
              <a:rPr lang="en-US" sz="1800" dirty="0">
                <a:solidFill>
                  <a:srgbClr val="222222"/>
                </a:solidFill>
                <a:latin typeface="Consolas"/>
                <a:ea typeface="Consolas"/>
                <a:cs typeface="Consolas"/>
              </a:rPr>
              <a:t>(A, B):</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return </a:t>
            </a:r>
            <a:r>
              <a:rPr lang="en-US" sz="1800" dirty="0" err="1">
                <a:solidFill>
                  <a:srgbClr val="222222"/>
                </a:solidFill>
                <a:latin typeface="Consolas"/>
                <a:ea typeface="Consolas"/>
                <a:cs typeface="Consolas"/>
              </a:rPr>
              <a:t>np.sqrt</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np.mean</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np.sum</a:t>
            </a:r>
            <a:r>
              <a:rPr lang="en-US" sz="1800" dirty="0">
                <a:solidFill>
                  <a:srgbClr val="222222"/>
                </a:solidFill>
                <a:latin typeface="Consolas"/>
                <a:ea typeface="Consolas"/>
                <a:cs typeface="Consolas"/>
              </a:rPr>
              <a:t>((A - B)**2, axis=1)))</a:t>
            </a:r>
          </a:p>
          <a:p>
            <a:pPr>
              <a:buNone/>
              <a:defRPr sz="13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def align(A, B):</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centroid_A</a:t>
            </a:r>
            <a:r>
              <a:rPr lang="en-US" sz="1800" dirty="0">
                <a:solidFill>
                  <a:srgbClr val="222222"/>
                </a:solidFill>
                <a:latin typeface="Consolas"/>
                <a:ea typeface="Consolas"/>
                <a:cs typeface="Consolas"/>
              </a:rPr>
              <a:t> = centroid(A)</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centroid_B</a:t>
            </a:r>
            <a:r>
              <a:rPr lang="en-US" sz="1800" dirty="0">
                <a:solidFill>
                  <a:srgbClr val="222222"/>
                </a:solidFill>
                <a:latin typeface="Consolas"/>
                <a:ea typeface="Consolas"/>
                <a:cs typeface="Consolas"/>
              </a:rPr>
              <a:t> = centroid(B)</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A2 = </a:t>
            </a:r>
            <a:r>
              <a:rPr lang="en-US" sz="1800" dirty="0" err="1">
                <a:solidFill>
                  <a:srgbClr val="222222"/>
                </a:solidFill>
                <a:latin typeface="Consolas"/>
                <a:ea typeface="Consolas"/>
                <a:cs typeface="Consolas"/>
              </a:rPr>
              <a:t>A.copy</a:t>
            </a:r>
            <a:r>
              <a:rPr lang="en-US" sz="18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B2 = </a:t>
            </a:r>
            <a:r>
              <a:rPr lang="en-US" sz="1800" dirty="0" err="1">
                <a:solidFill>
                  <a:srgbClr val="222222"/>
                </a:solidFill>
                <a:latin typeface="Consolas"/>
                <a:ea typeface="Consolas"/>
                <a:cs typeface="Consolas"/>
              </a:rPr>
              <a:t>B.copy</a:t>
            </a:r>
            <a:r>
              <a:rPr lang="en-US" sz="18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A2 -= </a:t>
            </a:r>
            <a:r>
              <a:rPr lang="en-US" sz="1800" dirty="0" err="1">
                <a:solidFill>
                  <a:srgbClr val="222222"/>
                </a:solidFill>
                <a:latin typeface="Consolas"/>
                <a:ea typeface="Consolas"/>
                <a:cs typeface="Consolas"/>
              </a:rPr>
              <a:t>centroid_A</a:t>
            </a:r>
            <a:endParaRPr lang="en-US" sz="1800" dirty="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B2 -= </a:t>
            </a:r>
            <a:r>
              <a:rPr lang="en-US" sz="1800" dirty="0" err="1">
                <a:solidFill>
                  <a:srgbClr val="222222"/>
                </a:solidFill>
                <a:latin typeface="Consolas"/>
                <a:ea typeface="Consolas"/>
                <a:cs typeface="Consolas"/>
              </a:rPr>
              <a:t>centroid_B</a:t>
            </a:r>
            <a:endParaRPr lang="en-US" sz="1800" dirty="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U = </a:t>
            </a:r>
            <a:r>
              <a:rPr lang="en-US" sz="1800" dirty="0" err="1">
                <a:solidFill>
                  <a:srgbClr val="222222"/>
                </a:solidFill>
                <a:latin typeface="Consolas"/>
                <a:ea typeface="Consolas"/>
                <a:cs typeface="Consolas"/>
              </a:rPr>
              <a:t>kabsch_rotation_matrix</a:t>
            </a:r>
            <a:r>
              <a:rPr lang="en-US" sz="1800" dirty="0">
                <a:solidFill>
                  <a:srgbClr val="222222"/>
                </a:solidFill>
                <a:latin typeface="Consolas"/>
                <a:ea typeface="Consolas"/>
                <a:cs typeface="Consolas"/>
              </a:rPr>
              <a:t>(A2, B2)</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A_rotated</a:t>
            </a:r>
            <a:r>
              <a:rPr lang="en-US" sz="1800" dirty="0">
                <a:solidFill>
                  <a:srgbClr val="222222"/>
                </a:solidFill>
                <a:latin typeface="Consolas"/>
                <a:ea typeface="Consolas"/>
                <a:cs typeface="Consolas"/>
              </a:rPr>
              <a:t> = np.dot(A2, U)</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    return </a:t>
            </a:r>
            <a:r>
              <a:rPr lang="en-US" sz="1800" dirty="0" err="1">
                <a:solidFill>
                  <a:srgbClr val="222222"/>
                </a:solidFill>
                <a:latin typeface="Consolas"/>
                <a:ea typeface="Consolas"/>
                <a:cs typeface="Consolas"/>
              </a:rPr>
              <a:t>rmsd</a:t>
            </a:r>
            <a:r>
              <a:rPr lang="en-US" sz="1800" dirty="0">
                <a:solidFill>
                  <a:srgbClr val="222222"/>
                </a:solidFill>
                <a:latin typeface="Consolas"/>
                <a:ea typeface="Consolas"/>
                <a:cs typeface="Consolas"/>
              </a:rPr>
              <a:t>(</a:t>
            </a:r>
            <a:r>
              <a:rPr lang="en-US" sz="1800" dirty="0" err="1">
                <a:solidFill>
                  <a:srgbClr val="222222"/>
                </a:solidFill>
                <a:latin typeface="Consolas"/>
                <a:ea typeface="Consolas"/>
                <a:cs typeface="Consolas"/>
              </a:rPr>
              <a:t>A_rotated</a:t>
            </a:r>
            <a:r>
              <a:rPr lang="en-US" sz="1800" dirty="0">
                <a:solidFill>
                  <a:srgbClr val="222222"/>
                </a:solidFill>
                <a:latin typeface="Consolas"/>
                <a:ea typeface="Consolas"/>
                <a:cs typeface="Consolas"/>
              </a:rPr>
              <a:t>, B2), </a:t>
            </a:r>
            <a:r>
              <a:rPr lang="en-US" sz="1800" dirty="0" err="1">
                <a:solidFill>
                  <a:srgbClr val="222222"/>
                </a:solidFill>
                <a:latin typeface="Consolas"/>
                <a:ea typeface="Consolas"/>
                <a:cs typeface="Consolas"/>
              </a:rPr>
              <a:t>A_rotated</a:t>
            </a:r>
            <a:r>
              <a:rPr lang="en-US" sz="1800" dirty="0">
                <a:solidFill>
                  <a:srgbClr val="222222"/>
                </a:solidFill>
                <a:latin typeface="Consolas"/>
                <a:ea typeface="Consolas"/>
                <a:cs typeface="Consolas"/>
              </a:rPr>
              <a:t> + </a:t>
            </a:r>
            <a:r>
              <a:rPr lang="en-US" sz="1800" dirty="0" err="1">
                <a:solidFill>
                  <a:srgbClr val="222222"/>
                </a:solidFill>
                <a:latin typeface="Consolas"/>
                <a:ea typeface="Consolas"/>
                <a:cs typeface="Consolas"/>
              </a:rPr>
              <a:t>centroid_B</a:t>
            </a:r>
            <a:endParaRPr lang="en-US" sz="1800" dirty="0"/>
          </a:p>
          <a:p>
            <a:pPr>
              <a:buNone/>
              <a:defRPr sz="1300">
                <a:solidFill>
                  <a:srgbClr val="222222"/>
                </a:solidFill>
                <a:latin typeface="Consolas"/>
                <a:ea typeface="Consolas"/>
                <a:cs typeface="Consolas"/>
              </a:defRPr>
            </a:pPr>
            <a:endParaRPr lang="en-US" sz="1800" dirty="0">
              <a:solidFill>
                <a:srgbClr val="222222"/>
              </a:solidFill>
              <a:latin typeface="Consolas"/>
              <a:ea typeface="Consolas"/>
              <a:cs typeface="Consolas"/>
            </a:endParaRPr>
          </a:p>
          <a:p>
            <a:pPr>
              <a:buNone/>
              <a:defRPr sz="1300">
                <a:solidFill>
                  <a:srgbClr val="222222"/>
                </a:solidFill>
                <a:latin typeface="Consolas"/>
                <a:ea typeface="Consolas"/>
                <a:cs typeface="Consolas"/>
              </a:defRPr>
            </a:pPr>
            <a:r>
              <a:rPr lang="en-US" sz="1800" dirty="0" err="1">
                <a:solidFill>
                  <a:srgbClr val="222222"/>
                </a:solidFill>
                <a:latin typeface="Consolas"/>
                <a:ea typeface="Consolas"/>
                <a:cs typeface="Consolas"/>
              </a:rPr>
              <a:t>calculated_rmsd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ca_positions_rotated</a:t>
            </a:r>
            <a:r>
              <a:rPr lang="en-US" sz="1800" dirty="0">
                <a:solidFill>
                  <a:srgbClr val="222222"/>
                </a:solidFill>
                <a:latin typeface="Consolas"/>
                <a:ea typeface="Consolas"/>
                <a:cs typeface="Consolas"/>
              </a:rPr>
              <a:t> = align(</a:t>
            </a:r>
            <a:r>
              <a:rPr lang="en-US" sz="1800" dirty="0" err="1">
                <a:solidFill>
                  <a:srgbClr val="222222"/>
                </a:solidFill>
                <a:latin typeface="Consolas"/>
                <a:ea typeface="Consolas"/>
                <a:cs typeface="Consolas"/>
              </a:rPr>
              <a:t>ca_positions.numpy</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ref_coords_ca</a:t>
            </a:r>
            <a:r>
              <a:rPr lang="en-US" sz="1800" dirty="0">
                <a:solidFill>
                  <a:srgbClr val="222222"/>
                </a:solidFill>
                <a:latin typeface="Consolas"/>
                <a:ea typeface="Consolas"/>
                <a:cs typeface="Consolas"/>
              </a:rPr>
              <a:t>)</a:t>
            </a:r>
          </a:p>
          <a:p>
            <a:pPr>
              <a:buNone/>
              <a:defRPr sz="1300">
                <a:solidFill>
                  <a:srgbClr val="222222"/>
                </a:solidFill>
                <a:latin typeface="Consolas"/>
                <a:ea typeface="Consolas"/>
                <a:cs typeface="Consolas"/>
              </a:defRPr>
            </a:pPr>
            <a:r>
              <a:rPr lang="en-US" sz="1800" dirty="0">
                <a:solidFill>
                  <a:srgbClr val="222222"/>
                </a:solidFill>
                <a:latin typeface="Consolas"/>
                <a:ea typeface="Consolas"/>
                <a:cs typeface="Consolas"/>
              </a:rPr>
              <a:t>print(</a:t>
            </a:r>
            <a:r>
              <a:rPr lang="en-US" sz="1800" dirty="0" err="1">
                <a:solidFill>
                  <a:srgbClr val="222222"/>
                </a:solidFill>
                <a:latin typeface="Consolas"/>
                <a:ea typeface="Consolas"/>
                <a:cs typeface="Consolas"/>
              </a:rPr>
              <a:t>f"RMSD</a:t>
            </a:r>
            <a:r>
              <a:rPr lang="en-US" sz="1800" dirty="0">
                <a:solidFill>
                  <a:srgbClr val="222222"/>
                </a:solidFill>
                <a:latin typeface="Consolas"/>
                <a:ea typeface="Consolas"/>
                <a:cs typeface="Consolas"/>
              </a:rPr>
              <a:t>: {</a:t>
            </a:r>
            <a:r>
              <a:rPr lang="en-US" sz="1800" dirty="0" err="1">
                <a:solidFill>
                  <a:srgbClr val="222222"/>
                </a:solidFill>
                <a:latin typeface="Consolas"/>
                <a:ea typeface="Consolas"/>
                <a:cs typeface="Consolas"/>
              </a:rPr>
              <a:t>calculated_rmsd</a:t>
            </a:r>
            <a:r>
              <a:rPr lang="en-US" sz="1800" dirty="0">
                <a:solidFill>
                  <a:srgbClr val="222222"/>
                </a:solidFill>
                <a:latin typeface="Consolas"/>
                <a:ea typeface="Consolas"/>
                <a:cs typeface="Consolas"/>
              </a:rPr>
              <a:t>}")</a:t>
            </a:r>
          </a:p>
        </p:txBody>
      </p:sp>
    </p:spTree>
    <p:extLst>
      <p:ext uri="{BB962C8B-B14F-4D97-AF65-F5344CB8AC3E}">
        <p14:creationId xmlns:p14="http://schemas.microsoft.com/office/powerpoint/2010/main" val="2019786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2388A2-DD02-E0AE-F153-2160377E8140}"/>
              </a:ext>
            </a:extLst>
          </p:cNvPr>
          <p:cNvPicPr>
            <a:picLocks noChangeAspect="1"/>
          </p:cNvPicPr>
          <p:nvPr/>
        </p:nvPicPr>
        <p:blipFill>
          <a:blip r:embed="rId3"/>
          <a:stretch>
            <a:fillRect/>
          </a:stretch>
        </p:blipFill>
        <p:spPr>
          <a:xfrm>
            <a:off x="3735087" y="0"/>
            <a:ext cx="6605822" cy="6858000"/>
          </a:xfrm>
          <a:prstGeom prst="rect">
            <a:avLst/>
          </a:prstGeom>
        </p:spPr>
      </p:pic>
      <p:sp>
        <p:nvSpPr>
          <p:cNvPr id="3" name="Title 1">
            <a:extLst>
              <a:ext uri="{FF2B5EF4-FFF2-40B4-BE49-F238E27FC236}">
                <a16:creationId xmlns:a16="http://schemas.microsoft.com/office/drawing/2014/main" id="{C481C121-8D58-18B2-3AE8-CF5EEBB18F9A}"/>
              </a:ext>
            </a:extLst>
          </p:cNvPr>
          <p:cNvSpPr txBox="1">
            <a:spLocks/>
          </p:cNvSpPr>
          <p:nvPr/>
        </p:nvSpPr>
        <p:spPr>
          <a:xfrm>
            <a:off x="389973" y="1576090"/>
            <a:ext cx="3595634" cy="884371"/>
          </a:xfrm>
          <a:prstGeom prst="rect">
            <a:avLst/>
          </a:prstGeom>
        </p:spPr>
        <p:txBody>
          <a:bodyPr>
            <a:normAutofit fontScale="92500" lnSpcReduction="20000"/>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pPr algn="ctr"/>
            <a:r>
              <a:rPr lang="en-US" cap="none" dirty="0"/>
              <a:t>Predicted:</a:t>
            </a:r>
          </a:p>
          <a:p>
            <a:pPr algn="ctr"/>
            <a:r>
              <a:rPr lang="en-US" cap="none" dirty="0"/>
              <a:t>Ubiquitin</a:t>
            </a:r>
          </a:p>
        </p:txBody>
      </p:sp>
      <p:sp>
        <p:nvSpPr>
          <p:cNvPr id="6" name="Title 1">
            <a:extLst>
              <a:ext uri="{FF2B5EF4-FFF2-40B4-BE49-F238E27FC236}">
                <a16:creationId xmlns:a16="http://schemas.microsoft.com/office/drawing/2014/main" id="{9DA4D492-0596-6DF0-E079-B3F39421CD6E}"/>
              </a:ext>
            </a:extLst>
          </p:cNvPr>
          <p:cNvSpPr txBox="1">
            <a:spLocks/>
          </p:cNvSpPr>
          <p:nvPr/>
        </p:nvSpPr>
        <p:spPr>
          <a:xfrm>
            <a:off x="389973" y="4839724"/>
            <a:ext cx="3595634" cy="884371"/>
          </a:xfrm>
          <a:prstGeom prst="rect">
            <a:avLst/>
          </a:prstGeom>
        </p:spPr>
        <p:txBody>
          <a:bodyPr>
            <a:normAutofit fontScale="92500" lnSpcReduction="20000"/>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pPr algn="ctr"/>
            <a:r>
              <a:rPr lang="en-US" cap="none" dirty="0"/>
              <a:t>True structure:</a:t>
            </a:r>
          </a:p>
          <a:p>
            <a:pPr algn="ctr"/>
            <a:r>
              <a:rPr lang="en-US" cap="none" dirty="0"/>
              <a:t>Ubiquitin</a:t>
            </a:r>
          </a:p>
        </p:txBody>
      </p:sp>
    </p:spTree>
    <p:extLst>
      <p:ext uri="{BB962C8B-B14F-4D97-AF65-F5344CB8AC3E}">
        <p14:creationId xmlns:p14="http://schemas.microsoft.com/office/powerpoint/2010/main" val="633398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8DBF3-B3C7-D52E-6641-32634D4AD7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6C5B5E8-D2AC-8A04-B3A1-141887A4CCD6}"/>
              </a:ext>
            </a:extLst>
          </p:cNvPr>
          <p:cNvPicPr>
            <a:picLocks noChangeAspect="1"/>
          </p:cNvPicPr>
          <p:nvPr/>
        </p:nvPicPr>
        <p:blipFill>
          <a:blip r:embed="rId3"/>
          <a:srcRect t="3598" r="52023" b="47944"/>
          <a:stretch>
            <a:fillRect/>
          </a:stretch>
        </p:blipFill>
        <p:spPr>
          <a:xfrm>
            <a:off x="7689206" y="1035729"/>
            <a:ext cx="3530780" cy="3702240"/>
          </a:xfrm>
          <a:prstGeom prst="rect">
            <a:avLst/>
          </a:prstGeom>
        </p:spPr>
      </p:pic>
      <p:pic>
        <p:nvPicPr>
          <p:cNvPr id="6" name="Picture 5" descr="The image depicts a complex, abstract, colorful molecular structure with intersecting lines and sprinkled with small dots.&#10;&#10;AI-generated content may be incorrect.">
            <a:extLst>
              <a:ext uri="{FF2B5EF4-FFF2-40B4-BE49-F238E27FC236}">
                <a16:creationId xmlns:a16="http://schemas.microsoft.com/office/drawing/2014/main" id="{E7C873C1-FEE4-0313-6411-8A4B900ACC89}"/>
              </a:ext>
            </a:extLst>
          </p:cNvPr>
          <p:cNvPicPr>
            <a:picLocks noChangeAspect="1"/>
          </p:cNvPicPr>
          <p:nvPr/>
        </p:nvPicPr>
        <p:blipFill>
          <a:blip r:embed="rId4"/>
          <a:stretch>
            <a:fillRect/>
          </a:stretch>
        </p:blipFill>
        <p:spPr>
          <a:xfrm>
            <a:off x="627645" y="1101890"/>
            <a:ext cx="3530781" cy="3702240"/>
          </a:xfrm>
          <a:prstGeom prst="rect">
            <a:avLst/>
          </a:prstGeom>
        </p:spPr>
      </p:pic>
      <p:pic>
        <p:nvPicPr>
          <p:cNvPr id="8" name="Picture 7" descr="The image contains two visualizations: a predicted ubiquitin C-alpha trace and a C-alpha distance map, with an overlay of an X-ray structure C-alpha distance map.&#10;&#10;AI-generated content may be incorrect.">
            <a:extLst>
              <a:ext uri="{FF2B5EF4-FFF2-40B4-BE49-F238E27FC236}">
                <a16:creationId xmlns:a16="http://schemas.microsoft.com/office/drawing/2014/main" id="{E75EFD6A-4DA1-35C7-D6EA-0A7592623A61}"/>
              </a:ext>
            </a:extLst>
          </p:cNvPr>
          <p:cNvPicPr>
            <a:picLocks noChangeAspect="1"/>
          </p:cNvPicPr>
          <p:nvPr/>
        </p:nvPicPr>
        <p:blipFill>
          <a:blip r:embed="rId3"/>
          <a:srcRect t="51728" r="52023"/>
          <a:stretch>
            <a:fillRect/>
          </a:stretch>
        </p:blipFill>
        <p:spPr>
          <a:xfrm>
            <a:off x="4158425" y="1049921"/>
            <a:ext cx="3530781" cy="3688048"/>
          </a:xfrm>
          <a:prstGeom prst="rect">
            <a:avLst/>
          </a:prstGeom>
        </p:spPr>
      </p:pic>
      <p:sp>
        <p:nvSpPr>
          <p:cNvPr id="9" name="Title 1">
            <a:extLst>
              <a:ext uri="{FF2B5EF4-FFF2-40B4-BE49-F238E27FC236}">
                <a16:creationId xmlns:a16="http://schemas.microsoft.com/office/drawing/2014/main" id="{C9B707BF-FC1F-8DB2-654C-F3312B5D316F}"/>
              </a:ext>
            </a:extLst>
          </p:cNvPr>
          <p:cNvSpPr txBox="1">
            <a:spLocks/>
          </p:cNvSpPr>
          <p:nvPr/>
        </p:nvSpPr>
        <p:spPr>
          <a:xfrm>
            <a:off x="627645" y="5070853"/>
            <a:ext cx="3595634" cy="884371"/>
          </a:xfrm>
          <a:prstGeom prst="rect">
            <a:avLst/>
          </a:prstGeom>
        </p:spPr>
        <p:txBody>
          <a:bodyPr>
            <a:normAutofit fontScale="92500" lnSpcReduction="20000"/>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pPr algn="ctr"/>
            <a:r>
              <a:rPr lang="en-US" cap="none" dirty="0" err="1"/>
              <a:t>Alphafold</a:t>
            </a:r>
            <a:r>
              <a:rPr lang="en-US" cap="none" dirty="0"/>
              <a:t>:</a:t>
            </a:r>
          </a:p>
          <a:p>
            <a:pPr algn="ctr"/>
            <a:r>
              <a:rPr lang="en-US" cap="none" dirty="0"/>
              <a:t>Ubiquitin</a:t>
            </a:r>
          </a:p>
        </p:txBody>
      </p:sp>
      <p:sp>
        <p:nvSpPr>
          <p:cNvPr id="10" name="Title 1">
            <a:extLst>
              <a:ext uri="{FF2B5EF4-FFF2-40B4-BE49-F238E27FC236}">
                <a16:creationId xmlns:a16="http://schemas.microsoft.com/office/drawing/2014/main" id="{DB86F060-0503-AB34-F572-15191143A3EB}"/>
              </a:ext>
            </a:extLst>
          </p:cNvPr>
          <p:cNvSpPr txBox="1">
            <a:spLocks/>
          </p:cNvSpPr>
          <p:nvPr/>
        </p:nvSpPr>
        <p:spPr>
          <a:xfrm>
            <a:off x="4373089" y="5070852"/>
            <a:ext cx="3595634" cy="1179635"/>
          </a:xfrm>
          <a:prstGeom prst="rect">
            <a:avLst/>
          </a:prstGeom>
        </p:spPr>
        <p:txBody>
          <a:bodyPr>
            <a:normAutofit fontScale="85000" lnSpcReduction="20000"/>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pPr algn="ctr"/>
            <a:r>
              <a:rPr lang="en-US" dirty="0"/>
              <a:t>Protein Data Bank</a:t>
            </a:r>
            <a:r>
              <a:rPr lang="en-US" cap="none" dirty="0"/>
              <a:t>:</a:t>
            </a:r>
          </a:p>
          <a:p>
            <a:pPr algn="ctr"/>
            <a:r>
              <a:rPr lang="en-US" cap="none" dirty="0"/>
              <a:t>Ubiquitin</a:t>
            </a:r>
          </a:p>
        </p:txBody>
      </p:sp>
      <p:sp>
        <p:nvSpPr>
          <p:cNvPr id="12" name="Title 1">
            <a:extLst>
              <a:ext uri="{FF2B5EF4-FFF2-40B4-BE49-F238E27FC236}">
                <a16:creationId xmlns:a16="http://schemas.microsoft.com/office/drawing/2014/main" id="{FE3D1680-2AD6-3D61-CC37-340DAD58F907}"/>
              </a:ext>
            </a:extLst>
          </p:cNvPr>
          <p:cNvSpPr txBox="1">
            <a:spLocks/>
          </p:cNvSpPr>
          <p:nvPr/>
        </p:nvSpPr>
        <p:spPr>
          <a:xfrm>
            <a:off x="8118533" y="5070851"/>
            <a:ext cx="3595634" cy="884371"/>
          </a:xfrm>
          <a:prstGeom prst="rect">
            <a:avLst/>
          </a:prstGeom>
        </p:spPr>
        <p:txBody>
          <a:bodyPr>
            <a:normAutofit fontScale="92500" lnSpcReduction="20000"/>
          </a:bodyPr>
          <a:lstStyle>
            <a:lvl1pPr algn="l" defTabSz="914400">
              <a:lnSpc>
                <a:spcPct val="90000"/>
              </a:lnSpc>
              <a:spcBef>
                <a:spcPct val="0"/>
              </a:spcBef>
              <a:buNone/>
              <a:defRPr sz="3600" b="1" kern="1200" cap="all" spc="50" baseline="0">
                <a:solidFill>
                  <a:schemeClr val="tx1"/>
                </a:solidFill>
                <a:latin typeface="+mj-lt"/>
                <a:ea typeface="+mj-lt"/>
                <a:cs typeface="+mj-lt"/>
              </a:defRPr>
            </a:lvl1pPr>
          </a:lstStyle>
          <a:p>
            <a:pPr algn="ctr"/>
            <a:r>
              <a:rPr lang="en-US" cap="none" dirty="0"/>
              <a:t>Predicted:</a:t>
            </a:r>
          </a:p>
          <a:p>
            <a:pPr algn="ctr"/>
            <a:r>
              <a:rPr lang="en-US" cap="none" dirty="0"/>
              <a:t>Ubiquitin</a:t>
            </a:r>
          </a:p>
        </p:txBody>
      </p:sp>
    </p:spTree>
    <p:extLst>
      <p:ext uri="{BB962C8B-B14F-4D97-AF65-F5344CB8AC3E}">
        <p14:creationId xmlns:p14="http://schemas.microsoft.com/office/powerpoint/2010/main" val="1041559446"/>
      </p:ext>
    </p:extLst>
  </p:cSld>
  <p:clrMapOvr>
    <a:masterClrMapping/>
  </p:clrMapOvr>
</p:sld>
</file>

<file path=ppt/theme/theme1.xml><?xml version="1.0" encoding="utf-8"?>
<a:theme xmlns:a="http://schemas.openxmlformats.org/drawingml/2006/main" name="Epic Nature">
  <a:themeElements>
    <a:clrScheme name="Finance Presentation">
      <a:dk1>
        <a:srgbClr val="000000"/>
      </a:dk1>
      <a:lt1>
        <a:srgbClr val="FFFFFF"/>
      </a:lt1>
      <a:dk2>
        <a:srgbClr val="0E2841"/>
      </a:dk2>
      <a:lt2>
        <a:srgbClr val="E8E8E8"/>
      </a:lt2>
      <a:accent1>
        <a:srgbClr val="D0C262"/>
      </a:accent1>
      <a:accent2>
        <a:srgbClr val="FEB8B8"/>
      </a:accent2>
      <a:accent3>
        <a:srgbClr val="6B2138"/>
      </a:accent3>
      <a:accent4>
        <a:srgbClr val="FC5316"/>
      </a:accent4>
      <a:accent5>
        <a:srgbClr val="B7D9FE"/>
      </a:accent5>
      <a:accent6>
        <a:srgbClr val="263343"/>
      </a:accent6>
      <a:hlink>
        <a:srgbClr val="467886"/>
      </a:hlink>
      <a:folHlink>
        <a:srgbClr val="96607D"/>
      </a:folHlink>
    </a:clrScheme>
    <a:fontScheme name="B&amp;W Minimalist Drama">
      <a:majorFont>
        <a:latin typeface="Poppins"/>
        <a:ea typeface=""/>
        <a:cs typeface=""/>
      </a:majorFont>
      <a:minorFont>
        <a:latin typeface="Poppins Light"/>
        <a:ea typeface=""/>
        <a:cs typeface=""/>
      </a:minorFont>
    </a:fontScheme>
    <a:fmtScheme name="Finance Presentation">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Epic Nature">
  <a:themeElements>
    <a:clrScheme name="Finance Presentation">
      <a:dk1>
        <a:srgbClr val="000000"/>
      </a:dk1>
      <a:lt1>
        <a:srgbClr val="FFFFFF"/>
      </a:lt1>
      <a:dk2>
        <a:srgbClr val="0E2841"/>
      </a:dk2>
      <a:lt2>
        <a:srgbClr val="E8E8E8"/>
      </a:lt2>
      <a:accent1>
        <a:srgbClr val="D0C262"/>
      </a:accent1>
      <a:accent2>
        <a:srgbClr val="FEB8B8"/>
      </a:accent2>
      <a:accent3>
        <a:srgbClr val="6B2138"/>
      </a:accent3>
      <a:accent4>
        <a:srgbClr val="FC5316"/>
      </a:accent4>
      <a:accent5>
        <a:srgbClr val="B7D9FE"/>
      </a:accent5>
      <a:accent6>
        <a:srgbClr val="263343"/>
      </a:accent6>
      <a:hlink>
        <a:srgbClr val="467886"/>
      </a:hlink>
      <a:folHlink>
        <a:srgbClr val="96607D"/>
      </a:folHlink>
    </a:clrScheme>
    <a:fontScheme name="B&amp;W Minimalist Drama">
      <a:majorFont>
        <a:latin typeface="Poppins"/>
        <a:ea typeface=""/>
        <a:cs typeface=""/>
      </a:majorFont>
      <a:minorFont>
        <a:latin typeface="Poppins Light"/>
        <a:ea typeface=""/>
        <a:cs typeface=""/>
      </a:minorFont>
    </a:fontScheme>
    <a:fmtScheme name="Finance Presentation">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9045</Words>
  <Application>Microsoft Office PowerPoint</Application>
  <DocSecurity>0</DocSecurity>
  <PresentationFormat>Widescreen</PresentationFormat>
  <Paragraphs>539</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-apple-system</vt:lpstr>
      <vt:lpstr>Arial</vt:lpstr>
      <vt:lpstr>Consolas</vt:lpstr>
      <vt:lpstr>Open Sans</vt:lpstr>
      <vt:lpstr>Poppins</vt:lpstr>
      <vt:lpstr>Poppins Light</vt:lpstr>
      <vt:lpstr>Epic Nature</vt:lpstr>
      <vt:lpstr>AlphaFold Decoded with OpenFold Weights  October 23, 2026</vt:lpstr>
      <vt:lpstr>Ubiquitin</vt:lpstr>
      <vt:lpstr>Ubiquitin</vt:lpstr>
      <vt:lpstr>Conservation of Protein Structure </vt:lpstr>
      <vt:lpstr>Ubiquitin</vt:lpstr>
      <vt:lpstr>Ubiquitination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Teague, James</cp:lastModifiedBy>
  <cp:revision>3</cp:revision>
  <dcterms:created xsi:type="dcterms:W3CDTF">2026-10-23T01:17:38Z</dcterms:created>
  <dcterms:modified xsi:type="dcterms:W3CDTF">2026-10-23T13:25:27Z</dcterms:modified>
</cp:coreProperties>
</file>