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0" r:id="rId4"/>
  </p:sldMasterIdLst>
  <p:notesMasterIdLst>
    <p:notesMasterId r:id="rId33"/>
  </p:notesMasterIdLst>
  <p:handoutMasterIdLst>
    <p:handoutMasterId r:id="rId34"/>
  </p:handoutMasterIdLst>
  <p:sldIdLst>
    <p:sldId id="1520" r:id="rId5"/>
    <p:sldId id="1521" r:id="rId6"/>
    <p:sldId id="1529" r:id="rId7"/>
    <p:sldId id="1527" r:id="rId8"/>
    <p:sldId id="1528" r:id="rId9"/>
    <p:sldId id="1533" r:id="rId10"/>
    <p:sldId id="1530" r:id="rId11"/>
    <p:sldId id="1532" r:id="rId12"/>
    <p:sldId id="1531" r:id="rId13"/>
    <p:sldId id="1525" r:id="rId14"/>
    <p:sldId id="1534" r:id="rId15"/>
    <p:sldId id="1535" r:id="rId16"/>
    <p:sldId id="1522" r:id="rId17"/>
    <p:sldId id="1523" r:id="rId18"/>
    <p:sldId id="1524" r:id="rId19"/>
    <p:sldId id="1541" r:id="rId20"/>
    <p:sldId id="1540" r:id="rId21"/>
    <p:sldId id="1544" r:id="rId22"/>
    <p:sldId id="1545" r:id="rId23"/>
    <p:sldId id="1549" r:id="rId24"/>
    <p:sldId id="1539" r:id="rId25"/>
    <p:sldId id="1546" r:id="rId26"/>
    <p:sldId id="1538" r:id="rId27"/>
    <p:sldId id="1547" r:id="rId28"/>
    <p:sldId id="1537" r:id="rId29"/>
    <p:sldId id="1548" r:id="rId30"/>
    <p:sldId id="1543" r:id="rId31"/>
    <p:sldId id="1550"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2471F2E-E011-F521-299E-65FC243E7E5E}" name="David Salaguinto" initials="DS" userId="S::davidsa@microsoft.com::9399e6ad-b974-43d0-b593-8c2804f84e0d" providerId="AD"/>
  <p188:author id="{DC3CAF61-3D39-8A1C-6AB6-F5CBCFCBEA47}" name="Vanessa Buzgheia (ALLEGIS GROUP HOLDINGS INC)" initials="" userId="S::v-vabuzgheia@microsoft.com::f3934b54-4599-40d0-96a8-d6208686f730" providerId="AD"/>
  <p188:author id="{9941987A-41B7-49AC-EE6E-03F2D0BD95BA}" name="Daria Naidenov" initials="DN" userId="S::danaidenov@microsoft.com::ab38ab5f-bdf0-4774-ae5a-d2782abb2027"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825" autoAdjust="0"/>
    <p:restoredTop sz="62165" autoAdjust="0"/>
  </p:normalViewPr>
  <p:slideViewPr>
    <p:cSldViewPr snapToGrid="0">
      <p:cViewPr>
        <p:scale>
          <a:sx n="66" d="100"/>
          <a:sy n="66" d="100"/>
        </p:scale>
        <p:origin x="64" y="-688"/>
      </p:cViewPr>
      <p:guideLst/>
    </p:cSldViewPr>
  </p:slideViewPr>
  <p:notesTextViewPr>
    <p:cViewPr>
      <p:scale>
        <a:sx n="125" d="100"/>
        <a:sy n="125" d="100"/>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8/10/relationships/authors" Target="authors.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9/24/2026</a:t>
            </a:fld>
            <a:endParaRPr lang="en-US" dirty="0"/>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dirty="0"/>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9/24/2026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dirty="0"/>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rivaslab.org/teaching/MCB128_AIMB/b2/b2_lecture.html"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everyone, today we are going to be reviewing CNNs and their use in genomics. Specifically, we will be reviewing a shortened version of </a:t>
            </a:r>
            <a:r>
              <a:rPr lang="en-US" dirty="0" err="1"/>
              <a:t>Deepbind</a:t>
            </a:r>
            <a:r>
              <a:rPr lang="en-US" dirty="0"/>
              <a:t> and how to use convolutional networks to identify transcription factors </a:t>
            </a:r>
          </a:p>
        </p:txBody>
      </p:sp>
      <p:sp>
        <p:nvSpPr>
          <p:cNvPr id="4" name="Slide Number Placeholder 3"/>
          <p:cNvSpPr>
            <a:spLocks noGrp="1"/>
          </p:cNvSpPr>
          <p:nvPr>
            <p:ph type="sldNum" sz="quarter" idx="5"/>
          </p:nvPr>
        </p:nvSpPr>
        <p:spPr/>
        <p:txBody>
          <a:bodyPr/>
          <a:lstStyle/>
          <a:p>
            <a:fld id="{BFDD6F49-EBB7-4CCF-97A8-E526BB28BB69}" type="slidenum">
              <a:rPr lang="en-US" smtClean="0"/>
              <a:t>1</a:t>
            </a:fld>
            <a:endParaRPr lang="en-US" dirty="0"/>
          </a:p>
        </p:txBody>
      </p:sp>
    </p:spTree>
    <p:extLst>
      <p:ext uri="{BB962C8B-B14F-4D97-AF65-F5344CB8AC3E}">
        <p14:creationId xmlns:p14="http://schemas.microsoft.com/office/powerpoint/2010/main" val="2131040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central question in </a:t>
            </a:r>
            <a:r>
              <a:rPr lang="en-US" dirty="0" err="1"/>
              <a:t>Alipanahi</a:t>
            </a:r>
            <a:r>
              <a:rPr lang="en-US" dirty="0"/>
              <a:t> et al. is how to learn the sequence preferences of DNA and RNA binding proteins from experimental data. These proteins regulate processes such as transcription and alternative splicing.</a:t>
            </a:r>
          </a:p>
          <a:p>
            <a:endParaRPr lang="en-US" dirty="0"/>
          </a:p>
          <a:p>
            <a:r>
              <a:rPr lang="en-US" dirty="0"/>
              <a:t>Before </a:t>
            </a:r>
            <a:r>
              <a:rPr lang="en-US" dirty="0" err="1"/>
              <a:t>DeepBind</a:t>
            </a:r>
            <a:r>
              <a:rPr lang="en-US" dirty="0"/>
              <a:t>, researchers commonly summarized binding preferences with position weight matrices, or PWMs. PWMs are interpretable and easy to scan across sequences, but their standard form treats positions within a motif independently and usually models one motif at a time. </a:t>
            </a:r>
            <a:r>
              <a:rPr lang="en-US" dirty="0" err="1"/>
              <a:t>DeepBind</a:t>
            </a:r>
            <a:r>
              <a:rPr lang="en-US" dirty="0"/>
              <a:t> instead learns predictive sequence features directly from labeled examples.</a:t>
            </a:r>
          </a:p>
        </p:txBody>
      </p:sp>
      <p:sp>
        <p:nvSpPr>
          <p:cNvPr id="4" name="Slide Number Placeholder 3"/>
          <p:cNvSpPr>
            <a:spLocks noGrp="1"/>
          </p:cNvSpPr>
          <p:nvPr>
            <p:ph type="sldNum" sz="quarter" idx="5"/>
          </p:nvPr>
        </p:nvSpPr>
        <p:spPr/>
        <p:txBody>
          <a:bodyPr/>
          <a:lstStyle/>
          <a:p>
            <a:fld id="{BFDD6F49-EBB7-4CCF-97A8-E526BB28BB69}" type="slidenum">
              <a:rPr lang="en-US" smtClean="0"/>
              <a:t>2</a:t>
            </a:fld>
            <a:endParaRPr lang="en-US" dirty="0"/>
          </a:p>
        </p:txBody>
      </p:sp>
    </p:spTree>
    <p:extLst>
      <p:ext uri="{BB962C8B-B14F-4D97-AF65-F5344CB8AC3E}">
        <p14:creationId xmlns:p14="http://schemas.microsoft.com/office/powerpoint/2010/main" val="13613286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Transcription factors are one class of DNA binding proteins. They bind regulatory DNA and influence gene transcription. </a:t>
            </a:r>
            <a:r>
              <a:rPr lang="en-US" dirty="0" err="1"/>
              <a:t>smad</a:t>
            </a:r>
            <a:r>
              <a:rPr lang="en-US" dirty="0"/>
              <a:t> proteins, for example, can act as signal-responsive transcription factors downstream of TGF-beta signaling.</a:t>
            </a:r>
          </a:p>
          <a:p>
            <a:r>
              <a:rPr lang="en-US" dirty="0"/>
              <a:t>Also capable of identifying RNA binding regions</a:t>
            </a:r>
          </a:p>
        </p:txBody>
      </p:sp>
      <p:sp>
        <p:nvSpPr>
          <p:cNvPr id="4" name="Slide Number Placeholder 3"/>
          <p:cNvSpPr>
            <a:spLocks noGrp="1"/>
          </p:cNvSpPr>
          <p:nvPr>
            <p:ph type="sldNum" sz="quarter" idx="5"/>
          </p:nvPr>
        </p:nvSpPr>
        <p:spPr/>
        <p:txBody>
          <a:bodyPr/>
          <a:lstStyle/>
          <a:p>
            <a:fld id="{BFDD6F49-EBB7-4CCF-97A8-E526BB28BB69}" type="slidenum">
              <a:rPr lang="en-US" smtClean="0"/>
              <a:t>3</a:t>
            </a:fld>
            <a:endParaRPr lang="en-US" dirty="0"/>
          </a:p>
        </p:txBody>
      </p:sp>
    </p:spTree>
    <p:extLst>
      <p:ext uri="{BB962C8B-B14F-4D97-AF65-F5344CB8AC3E}">
        <p14:creationId xmlns:p14="http://schemas.microsoft.com/office/powerpoint/2010/main" val="697299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Transcription factors work together within gene regulatory networks. They bind promoters, enhancers, and silencers, where they recruit or block regulatory machinery and influence transcription. </a:t>
            </a:r>
          </a:p>
          <a:p>
            <a:r>
              <a:rPr lang="en-US" dirty="0"/>
              <a:t>Some transcription factors also alter chromatin accessibility by recruiting chromatin-modifying complexes.</a:t>
            </a:r>
          </a:p>
          <a:p>
            <a:r>
              <a:rPr lang="en-US" dirty="0"/>
              <a:t>These networks help establish cell identity and determine how cells respond to signals as seen on the right.</a:t>
            </a:r>
          </a:p>
          <a:p>
            <a:endParaRPr lang="en-US" dirty="0"/>
          </a:p>
        </p:txBody>
      </p:sp>
      <p:sp>
        <p:nvSpPr>
          <p:cNvPr id="4" name="Slide Number Placeholder 3"/>
          <p:cNvSpPr>
            <a:spLocks noGrp="1"/>
          </p:cNvSpPr>
          <p:nvPr>
            <p:ph type="sldNum" sz="quarter" idx="5"/>
          </p:nvPr>
        </p:nvSpPr>
        <p:spPr/>
        <p:txBody>
          <a:bodyPr/>
          <a:lstStyle/>
          <a:p>
            <a:fld id="{BFDD6F49-EBB7-4CCF-97A8-E526BB28BB69}" type="slidenum">
              <a:rPr lang="en-US" smtClean="0"/>
              <a:t>4</a:t>
            </a:fld>
            <a:endParaRPr lang="en-US" dirty="0"/>
          </a:p>
        </p:txBody>
      </p:sp>
    </p:spTree>
    <p:extLst>
      <p:ext uri="{BB962C8B-B14F-4D97-AF65-F5344CB8AC3E}">
        <p14:creationId xmlns:p14="http://schemas.microsoft.com/office/powerpoint/2010/main" val="22764923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position weight matrix summarizes the nucleotide preference at each position in a binding motif. The rows correspond to A, C, G, and T, and the columns correspond to positions in the motif.</a:t>
            </a:r>
          </a:p>
          <a:p>
            <a:endParaRPr lang="en-US" dirty="0"/>
          </a:p>
          <a:p>
            <a:r>
              <a:rPr lang="en-US" dirty="0"/>
              <a:t>To score a candidate sequence, align the matrix to the sequence and sum the weight assigned to the observed base at each position. A higher score means the sequence better matches the modeled binding preference. It predicts a candidate site; it does not by itself prove that the protein binds there in a cell.</a:t>
            </a:r>
          </a:p>
          <a:p>
            <a:endParaRPr lang="en-US" dirty="0"/>
          </a:p>
          <a:p>
            <a:r>
              <a:rPr lang="en-US" dirty="0"/>
              <a:t>The weights are often log-odds values that compare the observed nucleotide frequency with a background model.</a:t>
            </a:r>
          </a:p>
        </p:txBody>
      </p:sp>
      <p:sp>
        <p:nvSpPr>
          <p:cNvPr id="4" name="Slide Number Placeholder 3"/>
          <p:cNvSpPr>
            <a:spLocks noGrp="1"/>
          </p:cNvSpPr>
          <p:nvPr>
            <p:ph type="sldNum" sz="quarter" idx="5"/>
          </p:nvPr>
        </p:nvSpPr>
        <p:spPr/>
        <p:txBody>
          <a:bodyPr/>
          <a:lstStyle/>
          <a:p>
            <a:fld id="{BFDD6F49-EBB7-4CCF-97A8-E526BB28BB69}" type="slidenum">
              <a:rPr lang="en-US" smtClean="0"/>
              <a:t>5</a:t>
            </a:fld>
            <a:endParaRPr lang="en-US" dirty="0"/>
          </a:p>
        </p:txBody>
      </p:sp>
    </p:spTree>
    <p:extLst>
      <p:ext uri="{BB962C8B-B14F-4D97-AF65-F5344CB8AC3E}">
        <p14:creationId xmlns:p14="http://schemas.microsoft.com/office/powerpoint/2010/main" val="3409117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Shivam recommended to add something in like this so I was looking at it, I think it would be good as well so that the concept becomes something that they can visualize more</a:t>
            </a:r>
          </a:p>
        </p:txBody>
      </p:sp>
      <p:sp>
        <p:nvSpPr>
          <p:cNvPr id="4" name="Slide Number Placeholder 3"/>
          <p:cNvSpPr>
            <a:spLocks noGrp="1"/>
          </p:cNvSpPr>
          <p:nvPr>
            <p:ph type="sldNum" sz="quarter" idx="5"/>
          </p:nvPr>
        </p:nvSpPr>
        <p:spPr/>
        <p:txBody>
          <a:bodyPr/>
          <a:lstStyle/>
          <a:p>
            <a:fld id="{BFDD6F49-EBB7-4CCF-97A8-E526BB28BB69}" type="slidenum">
              <a:rPr lang="en-US" smtClean="0"/>
              <a:t>6</a:t>
            </a:fld>
            <a:endParaRPr lang="en-US" dirty="0"/>
          </a:p>
        </p:txBody>
      </p:sp>
    </p:spTree>
    <p:extLst>
      <p:ext uri="{BB962C8B-B14F-4D97-AF65-F5344CB8AC3E}">
        <p14:creationId xmlns:p14="http://schemas.microsoft.com/office/powerpoint/2010/main" val="469092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But why do these not always perform the best, and how does </a:t>
            </a:r>
            <a:r>
              <a:rPr lang="en-US" dirty="0" err="1"/>
              <a:t>DeepBind</a:t>
            </a:r>
            <a:r>
              <a:rPr lang="en-US" dirty="0"/>
              <a:t> offer a better solution? </a:t>
            </a:r>
          </a:p>
        </p:txBody>
      </p:sp>
      <p:sp>
        <p:nvSpPr>
          <p:cNvPr id="4" name="Slide Number Placeholder 3"/>
          <p:cNvSpPr>
            <a:spLocks noGrp="1"/>
          </p:cNvSpPr>
          <p:nvPr>
            <p:ph type="sldNum" sz="quarter" idx="5"/>
          </p:nvPr>
        </p:nvSpPr>
        <p:spPr/>
        <p:txBody>
          <a:bodyPr/>
          <a:lstStyle/>
          <a:p>
            <a:fld id="{BFDD6F49-EBB7-4CCF-97A8-E526BB28BB69}" type="slidenum">
              <a:rPr lang="en-US" smtClean="0"/>
              <a:t>7</a:t>
            </a:fld>
            <a:endParaRPr lang="en-US" dirty="0"/>
          </a:p>
        </p:txBody>
      </p:sp>
    </p:spTree>
    <p:extLst>
      <p:ext uri="{BB962C8B-B14F-4D97-AF65-F5344CB8AC3E}">
        <p14:creationId xmlns:p14="http://schemas.microsoft.com/office/powerpoint/2010/main" val="1319816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1C559-0A2E-B595-DAE5-46F277D43D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B70EFF-A135-A825-C5B0-FF4FABD38F8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BA157CE-BABA-825D-B87A-57B8F3F217DB}"/>
              </a:ext>
            </a:extLst>
          </p:cNvPr>
          <p:cNvSpPr>
            <a:spLocks noGrp="1"/>
          </p:cNvSpPr>
          <p:nvPr>
            <p:ph type="body" idx="1"/>
          </p:nvPr>
        </p:nvSpPr>
        <p:spPr/>
        <p:txBody>
          <a:bodyPr/>
          <a:lstStyle/>
          <a:p>
            <a:r>
              <a:rPr lang="en-US" dirty="0"/>
              <a:t>Standard PWMs can work well when binding specificity is dominated by one short motif. Their usual independence assumption becomes limiting when nucleotide positions interact or when prediction depends on several motifs and their combined effects.</a:t>
            </a:r>
          </a:p>
          <a:p>
            <a:endParaRPr lang="en-US" dirty="0"/>
          </a:p>
          <a:p>
            <a:r>
              <a:rPr lang="en-US" dirty="0"/>
              <a:t>A CNN can learn multiple motif detectors and combine them through later layers. It can represent nonlinear sequence features that a single PWM cannot.</a:t>
            </a:r>
          </a:p>
        </p:txBody>
      </p:sp>
      <p:sp>
        <p:nvSpPr>
          <p:cNvPr id="4" name="Slide Number Placeholder 3">
            <a:extLst>
              <a:ext uri="{FF2B5EF4-FFF2-40B4-BE49-F238E27FC236}">
                <a16:creationId xmlns:a16="http://schemas.microsoft.com/office/drawing/2014/main" id="{363FCD67-D779-FBDB-8B74-54908EF5F2D6}"/>
              </a:ext>
            </a:extLst>
          </p:cNvPr>
          <p:cNvSpPr>
            <a:spLocks noGrp="1"/>
          </p:cNvSpPr>
          <p:nvPr>
            <p:ph type="sldNum" sz="quarter" idx="5"/>
          </p:nvPr>
        </p:nvSpPr>
        <p:spPr/>
        <p:txBody>
          <a:bodyPr/>
          <a:lstStyle/>
          <a:p>
            <a:fld id="{BFDD6F49-EBB7-4CCF-97A8-E526BB28BB69}" type="slidenum">
              <a:rPr lang="en-US" smtClean="0"/>
              <a:t>8</a:t>
            </a:fld>
            <a:endParaRPr lang="en-US" dirty="0"/>
          </a:p>
        </p:txBody>
      </p:sp>
    </p:spTree>
    <p:extLst>
      <p:ext uri="{BB962C8B-B14F-4D97-AF65-F5344CB8AC3E}">
        <p14:creationId xmlns:p14="http://schemas.microsoft.com/office/powerpoint/2010/main" val="21112033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141F9-7D2A-CB93-4810-E90D92A544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2476FA-142D-995F-8E00-89161D4B3A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17B5C6-9B4A-A186-65EA-EFA29E2593DA}"/>
              </a:ext>
            </a:extLst>
          </p:cNvPr>
          <p:cNvSpPr>
            <a:spLocks noGrp="1"/>
          </p:cNvSpPr>
          <p:nvPr>
            <p:ph type="body" idx="1"/>
          </p:nvPr>
        </p:nvSpPr>
        <p:spPr/>
        <p:txBody>
          <a:bodyPr/>
          <a:lstStyle/>
          <a:p>
            <a:r>
              <a:rPr lang="en-US" dirty="0"/>
              <a:t>Through using CNNs, the authors were hoping to address these issues. On the left you can see the training procedure which we will go over briefly in a bit. Briefly though, lets re-visit CNNs </a:t>
            </a:r>
          </a:p>
        </p:txBody>
      </p:sp>
      <p:sp>
        <p:nvSpPr>
          <p:cNvPr id="4" name="Slide Number Placeholder 3">
            <a:extLst>
              <a:ext uri="{FF2B5EF4-FFF2-40B4-BE49-F238E27FC236}">
                <a16:creationId xmlns:a16="http://schemas.microsoft.com/office/drawing/2014/main" id="{D7DF37D7-417A-8306-5BD3-C8169A519974}"/>
              </a:ext>
            </a:extLst>
          </p:cNvPr>
          <p:cNvSpPr>
            <a:spLocks noGrp="1"/>
          </p:cNvSpPr>
          <p:nvPr>
            <p:ph type="sldNum" sz="quarter" idx="5"/>
          </p:nvPr>
        </p:nvSpPr>
        <p:spPr/>
        <p:txBody>
          <a:bodyPr/>
          <a:lstStyle/>
          <a:p>
            <a:fld id="{BFDD6F49-EBB7-4CCF-97A8-E526BB28BB69}" type="slidenum">
              <a:rPr lang="en-US" smtClean="0"/>
              <a:t>9</a:t>
            </a:fld>
            <a:endParaRPr lang="en-US" dirty="0"/>
          </a:p>
        </p:txBody>
      </p:sp>
    </p:spTree>
    <p:extLst>
      <p:ext uri="{BB962C8B-B14F-4D97-AF65-F5344CB8AC3E}">
        <p14:creationId xmlns:p14="http://schemas.microsoft.com/office/powerpoint/2010/main" val="17691693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Start with a generic one-dimensional convolution. The input is a vector x of length D, and the kernel contains K learned weights. The same kernel is reused at every valid position, which allows the operation to detect the same pattern wherever it appears.</a:t>
            </a:r>
          </a:p>
          <a:p>
            <a:r>
              <a:rPr lang="en-US" dirty="0"/>
              <a:t>For genomic data, the input will later become a four channel </a:t>
            </a:r>
            <a:r>
              <a:rPr lang="en-US" dirty="0" err="1"/>
              <a:t>onehot</a:t>
            </a:r>
            <a:r>
              <a:rPr lang="en-US" dirty="0"/>
              <a:t> matrix rather than a single vector.</a:t>
            </a:r>
          </a:p>
        </p:txBody>
      </p:sp>
      <p:sp>
        <p:nvSpPr>
          <p:cNvPr id="4" name="Slide Number Placeholder 3"/>
          <p:cNvSpPr>
            <a:spLocks noGrp="1"/>
          </p:cNvSpPr>
          <p:nvPr>
            <p:ph type="sldNum" sz="quarter" idx="5"/>
          </p:nvPr>
        </p:nvSpPr>
        <p:spPr/>
        <p:txBody>
          <a:bodyPr/>
          <a:lstStyle/>
          <a:p>
            <a:fld id="{BFDD6F49-EBB7-4CCF-97A8-E526BB28BB69}" type="slidenum">
              <a:rPr lang="en-US" smtClean="0"/>
              <a:t>10</a:t>
            </a:fld>
            <a:endParaRPr lang="en-US" dirty="0"/>
          </a:p>
        </p:txBody>
      </p:sp>
    </p:spTree>
    <p:extLst>
      <p:ext uri="{BB962C8B-B14F-4D97-AF65-F5344CB8AC3E}">
        <p14:creationId xmlns:p14="http://schemas.microsoft.com/office/powerpoint/2010/main" val="16251691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 each position, the model multiplies the input values in the window by the kernel weights and sums the products. The result is one output value, z, for that position. Repeating this calculation across the input produces a feature map.</a:t>
            </a:r>
          </a:p>
        </p:txBody>
      </p:sp>
      <p:sp>
        <p:nvSpPr>
          <p:cNvPr id="4" name="Slide Number Placeholder 3"/>
          <p:cNvSpPr>
            <a:spLocks noGrp="1"/>
          </p:cNvSpPr>
          <p:nvPr>
            <p:ph type="sldNum" sz="quarter" idx="5"/>
          </p:nvPr>
        </p:nvSpPr>
        <p:spPr/>
        <p:txBody>
          <a:bodyPr/>
          <a:lstStyle/>
          <a:p>
            <a:fld id="{BFDD6F49-EBB7-4CCF-97A8-E526BB28BB69}" type="slidenum">
              <a:rPr lang="en-US" smtClean="0"/>
              <a:t>11</a:t>
            </a:fld>
            <a:endParaRPr lang="en-US" dirty="0"/>
          </a:p>
        </p:txBody>
      </p:sp>
    </p:spTree>
    <p:extLst>
      <p:ext uri="{BB962C8B-B14F-4D97-AF65-F5344CB8AC3E}">
        <p14:creationId xmlns:p14="http://schemas.microsoft.com/office/powerpoint/2010/main" val="3723266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On the right here you have the weighted sum of inputs at position one through three resulting in the convolution at position two. If you were to shift one position, a stride of one, between convolutions you would then take the weighted sum of inputs 2-4. The kernel size in this case is three and there is no dilation. The equation for this diagram is represented below.</a:t>
            </a:r>
            <a:endParaRPr lang="en-US" sz="1200" b="0" i="0" u="none" strike="noStrike" kern="1200" dirty="0">
              <a:solidFill>
                <a:schemeClr val="tx1"/>
              </a:solidFill>
              <a:effectLst/>
              <a:latin typeface="+mn-lt"/>
              <a:ea typeface="+mn-ea"/>
              <a:cs typeface="+mn-cs"/>
              <a:hlinkClick r:id="rId3"/>
            </a:endParaRPr>
          </a:p>
          <a:p>
            <a:endParaRPr lang="en-US" sz="1200" b="0" i="0" u="none" strike="noStrike" kern="1200" dirty="0">
              <a:solidFill>
                <a:schemeClr val="tx1"/>
              </a:solidFill>
              <a:effectLst/>
              <a:latin typeface="+mn-lt"/>
              <a:ea typeface="+mn-ea"/>
              <a:cs typeface="+mn-cs"/>
              <a:hlinkClick r:id="rId3"/>
            </a:endParaRPr>
          </a:p>
          <a:p>
            <a:r>
              <a:rPr lang="en-US" sz="1200" b="0" i="0" u="none" strike="noStrike" kern="1200" dirty="0">
                <a:solidFill>
                  <a:schemeClr val="tx1"/>
                </a:solidFill>
                <a:effectLst/>
                <a:latin typeface="+mn-lt"/>
                <a:ea typeface="+mn-ea"/>
                <a:cs typeface="+mn-cs"/>
                <a:hlinkClick r:id="rId3"/>
              </a:rPr>
              <a:t>stride</a:t>
            </a:r>
            <a:r>
              <a:rPr lang="en-US" sz="1200" b="0" i="0" kern="1200" dirty="0">
                <a:solidFill>
                  <a:schemeClr val="tx1"/>
                </a:solidFill>
                <a:effectLst/>
                <a:latin typeface="+mn-lt"/>
                <a:ea typeface="+mn-ea"/>
                <a:cs typeface="+mn-cs"/>
              </a:rPr>
              <a:t> define how many positions we skip when we go from one convolution to the next.</a:t>
            </a:r>
          </a:p>
          <a:p>
            <a:r>
              <a:rPr lang="en-US" sz="1200" b="0" i="0" kern="1200" dirty="0">
                <a:solidFill>
                  <a:schemeClr val="tx1"/>
                </a:solidFill>
                <a:effectLst/>
                <a:latin typeface="+mn-lt"/>
                <a:ea typeface="+mn-ea"/>
                <a:cs typeface="+mn-cs"/>
              </a:rPr>
              <a:t>A </a:t>
            </a:r>
            <a:r>
              <a:rPr lang="en-US" sz="1200" b="0" i="0" u="none" strike="noStrike" kern="1200" dirty="0">
                <a:solidFill>
                  <a:schemeClr val="tx1"/>
                </a:solidFill>
                <a:effectLst/>
                <a:latin typeface="+mn-lt"/>
                <a:ea typeface="+mn-ea"/>
                <a:cs typeface="+mn-cs"/>
                <a:hlinkClick r:id="rId3"/>
              </a:rPr>
              <a:t>dilation</a:t>
            </a:r>
            <a:r>
              <a:rPr lang="en-US" sz="1200" b="0" i="0" kern="1200" dirty="0">
                <a:solidFill>
                  <a:schemeClr val="tx1"/>
                </a:solidFill>
                <a:effectLst/>
                <a:latin typeface="+mn-lt"/>
                <a:ea typeface="+mn-ea"/>
                <a:cs typeface="+mn-cs"/>
              </a:rPr>
              <a:t> results when a convolution is not applied to contiguous inputs but some inputs are left out.</a:t>
            </a:r>
            <a:endParaRPr lang="en-US" dirty="0"/>
          </a:p>
        </p:txBody>
      </p:sp>
      <p:sp>
        <p:nvSpPr>
          <p:cNvPr id="4" name="Slide Number Placeholder 3"/>
          <p:cNvSpPr>
            <a:spLocks noGrp="1"/>
          </p:cNvSpPr>
          <p:nvPr>
            <p:ph type="sldNum" sz="quarter" idx="5"/>
          </p:nvPr>
        </p:nvSpPr>
        <p:spPr/>
        <p:txBody>
          <a:bodyPr/>
          <a:lstStyle/>
          <a:p>
            <a:fld id="{BFDD6F49-EBB7-4CCF-97A8-E526BB28BB69}" type="slidenum">
              <a:rPr lang="en-US" smtClean="0"/>
              <a:t>12</a:t>
            </a:fld>
            <a:endParaRPr lang="en-US" dirty="0"/>
          </a:p>
        </p:txBody>
      </p:sp>
    </p:spTree>
    <p:extLst>
      <p:ext uri="{BB962C8B-B14F-4D97-AF65-F5344CB8AC3E}">
        <p14:creationId xmlns:p14="http://schemas.microsoft.com/office/powerpoint/2010/main" val="12711542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shows the same kernel moving along the input. The weights remain fixed while the local input window changes. Reusing the same weights across positions is the source of translation equivariance</a:t>
            </a:r>
          </a:p>
        </p:txBody>
      </p:sp>
      <p:sp>
        <p:nvSpPr>
          <p:cNvPr id="4" name="Slide Number Placeholder 3"/>
          <p:cNvSpPr>
            <a:spLocks noGrp="1"/>
          </p:cNvSpPr>
          <p:nvPr>
            <p:ph type="sldNum" sz="quarter" idx="5"/>
          </p:nvPr>
        </p:nvSpPr>
        <p:spPr/>
        <p:txBody>
          <a:bodyPr/>
          <a:lstStyle/>
          <a:p>
            <a:fld id="{BFDD6F49-EBB7-4CCF-97A8-E526BB28BB69}" type="slidenum">
              <a:rPr lang="en-US" smtClean="0"/>
              <a:t>13</a:t>
            </a:fld>
            <a:endParaRPr lang="en-US" dirty="0"/>
          </a:p>
        </p:txBody>
      </p:sp>
    </p:spTree>
    <p:extLst>
      <p:ext uri="{BB962C8B-B14F-4D97-AF65-F5344CB8AC3E}">
        <p14:creationId xmlns:p14="http://schemas.microsoft.com/office/powerpoint/2010/main" val="39037454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a:t>
            </a:r>
            <a:r>
              <a:rPr lang="en-US" dirty="0" err="1"/>
              <a:t>DeepBind</a:t>
            </a:r>
            <a:r>
              <a:rPr lang="en-US" dirty="0"/>
              <a:t> model maps a nucleotide sequence, s, to a real-valued score, f(s), through four computational stages: convolution, rectification, pooling, and an output neural network.</a:t>
            </a:r>
          </a:p>
          <a:p>
            <a:r>
              <a:rPr lang="en-US" dirty="0"/>
              <a:t>The interpretation of f(s) depends on the training labels. It can predict a measured binding signal or support a binary binding classification.</a:t>
            </a:r>
          </a:p>
        </p:txBody>
      </p:sp>
      <p:sp>
        <p:nvSpPr>
          <p:cNvPr id="4" name="Slide Number Placeholder 3"/>
          <p:cNvSpPr>
            <a:spLocks noGrp="1"/>
          </p:cNvSpPr>
          <p:nvPr>
            <p:ph type="sldNum" sz="quarter" idx="5"/>
          </p:nvPr>
        </p:nvSpPr>
        <p:spPr/>
        <p:txBody>
          <a:bodyPr/>
          <a:lstStyle/>
          <a:p>
            <a:fld id="{BFDD6F49-EBB7-4CCF-97A8-E526BB28BB69}" type="slidenum">
              <a:rPr lang="en-US" smtClean="0"/>
              <a:t>16</a:t>
            </a:fld>
            <a:endParaRPr lang="en-US" dirty="0"/>
          </a:p>
        </p:txBody>
      </p:sp>
    </p:spTree>
    <p:extLst>
      <p:ext uri="{BB962C8B-B14F-4D97-AF65-F5344CB8AC3E}">
        <p14:creationId xmlns:p14="http://schemas.microsoft.com/office/powerpoint/2010/main" val="39951533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convolution stage scans the one-hot encoded sequence with several learned motif detectors. Each detector produces a feature map that records how strongly that sequence pattern matches at each position.</a:t>
            </a:r>
          </a:p>
        </p:txBody>
      </p:sp>
      <p:sp>
        <p:nvSpPr>
          <p:cNvPr id="4" name="Slide Number Placeholder 3"/>
          <p:cNvSpPr>
            <a:spLocks noGrp="1"/>
          </p:cNvSpPr>
          <p:nvPr>
            <p:ph type="sldNum" sz="quarter" idx="5"/>
          </p:nvPr>
        </p:nvSpPr>
        <p:spPr/>
        <p:txBody>
          <a:bodyPr/>
          <a:lstStyle/>
          <a:p>
            <a:fld id="{BFDD6F49-EBB7-4CCF-97A8-E526BB28BB69}" type="slidenum">
              <a:rPr lang="en-US" smtClean="0"/>
              <a:t>17</a:t>
            </a:fld>
            <a:endParaRPr lang="en-US" dirty="0"/>
          </a:p>
        </p:txBody>
      </p:sp>
    </p:spTree>
    <p:extLst>
      <p:ext uri="{BB962C8B-B14F-4D97-AF65-F5344CB8AC3E}">
        <p14:creationId xmlns:p14="http://schemas.microsoft.com/office/powerpoint/2010/main" val="26973133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input is a DNA or RNA sequence. </a:t>
            </a:r>
            <a:r>
              <a:rPr lang="en-US" dirty="0" err="1"/>
              <a:t>DeepBind</a:t>
            </a:r>
            <a:r>
              <a:rPr lang="en-US" dirty="0"/>
              <a:t> can accept sequences of different lengths; the paper says they used 14 to 101 nucleotides for their stuff.</a:t>
            </a:r>
          </a:p>
          <a:p>
            <a:r>
              <a:rPr lang="en-US" dirty="0"/>
              <a:t>This example uses 16 parallel filters. Each filter can learn a different sequence pattern.</a:t>
            </a:r>
          </a:p>
        </p:txBody>
      </p:sp>
      <p:sp>
        <p:nvSpPr>
          <p:cNvPr id="4" name="Slide Number Placeholder 3"/>
          <p:cNvSpPr>
            <a:spLocks noGrp="1"/>
          </p:cNvSpPr>
          <p:nvPr>
            <p:ph type="sldNum" sz="quarter" idx="5"/>
          </p:nvPr>
        </p:nvSpPr>
        <p:spPr/>
        <p:txBody>
          <a:bodyPr/>
          <a:lstStyle/>
          <a:p>
            <a:fld id="{BFDD6F49-EBB7-4CCF-97A8-E526BB28BB69}" type="slidenum">
              <a:rPr lang="en-US" smtClean="0"/>
              <a:t>18</a:t>
            </a:fld>
            <a:endParaRPr lang="en-US" dirty="0"/>
          </a:p>
        </p:txBody>
      </p:sp>
    </p:spTree>
    <p:extLst>
      <p:ext uri="{BB962C8B-B14F-4D97-AF65-F5344CB8AC3E}">
        <p14:creationId xmlns:p14="http://schemas.microsoft.com/office/powerpoint/2010/main" val="4222910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filter spans all four nucleotide channels and has width K = 12. With 16 filters, the convolutional weight tensor has shape 4 by 16 by 12.</a:t>
            </a:r>
          </a:p>
          <a:p>
            <a:endParaRPr lang="en-US" dirty="0"/>
          </a:p>
          <a:p>
            <a:r>
              <a:rPr lang="en-US" dirty="0"/>
              <a:t>That gives 4 x 16 x 12 = 768 convolutional weights. The layer also has one learned threshold or bias per filter, for 16 additional parameters. Remember that this is not the total parameters in the full network because the output layer has its own weights.</a:t>
            </a:r>
          </a:p>
        </p:txBody>
      </p:sp>
      <p:sp>
        <p:nvSpPr>
          <p:cNvPr id="4" name="Slide Number Placeholder 3"/>
          <p:cNvSpPr>
            <a:spLocks noGrp="1"/>
          </p:cNvSpPr>
          <p:nvPr>
            <p:ph type="sldNum" sz="quarter" idx="5"/>
          </p:nvPr>
        </p:nvSpPr>
        <p:spPr/>
        <p:txBody>
          <a:bodyPr/>
          <a:lstStyle/>
          <a:p>
            <a:fld id="{BFDD6F49-EBB7-4CCF-97A8-E526BB28BB69}" type="slidenum">
              <a:rPr lang="en-US" smtClean="0"/>
              <a:t>19</a:t>
            </a:fld>
            <a:endParaRPr lang="en-US" dirty="0"/>
          </a:p>
        </p:txBody>
      </p:sp>
    </p:spTree>
    <p:extLst>
      <p:ext uri="{BB962C8B-B14F-4D97-AF65-F5344CB8AC3E}">
        <p14:creationId xmlns:p14="http://schemas.microsoft.com/office/powerpoint/2010/main" val="2316574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D4AFB-18FE-8829-93DB-F709F975E9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0D71D3-3CAE-A526-41D2-1067116161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6222F3-CAFE-535B-AC2B-6E2ADF10BB56}"/>
              </a:ext>
            </a:extLst>
          </p:cNvPr>
          <p:cNvSpPr>
            <a:spLocks noGrp="1"/>
          </p:cNvSpPr>
          <p:nvPr>
            <p:ph type="body" idx="1"/>
          </p:nvPr>
        </p:nvSpPr>
        <p:spPr/>
        <p:txBody>
          <a:bodyPr/>
          <a:lstStyle/>
          <a:p>
            <a:r>
              <a:rPr lang="en-US" dirty="0"/>
              <a:t>For output filter </a:t>
            </a:r>
            <a:r>
              <a:rPr lang="en-US" dirty="0" err="1"/>
              <a:t>c_o</a:t>
            </a:r>
            <a:r>
              <a:rPr lang="en-US" dirty="0"/>
              <a:t> at sequence position </a:t>
            </a:r>
            <a:r>
              <a:rPr lang="en-US" dirty="0" err="1"/>
              <a:t>i</a:t>
            </a:r>
            <a:r>
              <a:rPr lang="en-US" dirty="0"/>
              <a:t>, the model sums over the four input channels and the K positions in the local window. W is the learned filter weight, and S is the one-hot input value.</a:t>
            </a:r>
          </a:p>
          <a:p>
            <a:r>
              <a:rPr lang="en-US" dirty="0"/>
              <a:t>Because S is one-hot, only the weight corresponding to the observed nucleotide contributes at each sequence position. Remember from lecture on Monday that padding and with stride one, a sequence of length L produces L - K + 1 scores per filter. For example, L = 15 and K = 12 produce four positions.</a:t>
            </a:r>
          </a:p>
        </p:txBody>
      </p:sp>
      <p:sp>
        <p:nvSpPr>
          <p:cNvPr id="4" name="Slide Number Placeholder 3">
            <a:extLst>
              <a:ext uri="{FF2B5EF4-FFF2-40B4-BE49-F238E27FC236}">
                <a16:creationId xmlns:a16="http://schemas.microsoft.com/office/drawing/2014/main" id="{BCA5C38B-9173-01D3-2EA8-4700CAE1467E}"/>
              </a:ext>
            </a:extLst>
          </p:cNvPr>
          <p:cNvSpPr>
            <a:spLocks noGrp="1"/>
          </p:cNvSpPr>
          <p:nvPr>
            <p:ph type="sldNum" sz="quarter" idx="5"/>
          </p:nvPr>
        </p:nvSpPr>
        <p:spPr/>
        <p:txBody>
          <a:bodyPr/>
          <a:lstStyle/>
          <a:p>
            <a:fld id="{BFDD6F49-EBB7-4CCF-97A8-E526BB28BB69}" type="slidenum">
              <a:rPr lang="en-US" smtClean="0"/>
              <a:t>20</a:t>
            </a:fld>
            <a:endParaRPr lang="en-US" dirty="0"/>
          </a:p>
        </p:txBody>
      </p:sp>
    </p:spTree>
    <p:extLst>
      <p:ext uri="{BB962C8B-B14F-4D97-AF65-F5344CB8AC3E}">
        <p14:creationId xmlns:p14="http://schemas.microsoft.com/office/powerpoint/2010/main" val="34017015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next stage rectifies each convolutional response. This introduces a nonlinearity and suppresses weak or negative motif matches before pooling.</a:t>
            </a:r>
          </a:p>
        </p:txBody>
      </p:sp>
      <p:sp>
        <p:nvSpPr>
          <p:cNvPr id="4" name="Slide Number Placeholder 3"/>
          <p:cNvSpPr>
            <a:spLocks noGrp="1"/>
          </p:cNvSpPr>
          <p:nvPr>
            <p:ph type="sldNum" sz="quarter" idx="5"/>
          </p:nvPr>
        </p:nvSpPr>
        <p:spPr/>
        <p:txBody>
          <a:bodyPr/>
          <a:lstStyle/>
          <a:p>
            <a:fld id="{BFDD6F49-EBB7-4CCF-97A8-E526BB28BB69}" type="slidenum">
              <a:rPr lang="en-US" smtClean="0"/>
              <a:t>21</a:t>
            </a:fld>
            <a:endParaRPr lang="en-US" dirty="0"/>
          </a:p>
        </p:txBody>
      </p:sp>
    </p:spTree>
    <p:extLst>
      <p:ext uri="{BB962C8B-B14F-4D97-AF65-F5344CB8AC3E}">
        <p14:creationId xmlns:p14="http://schemas.microsoft.com/office/powerpoint/2010/main" val="25273766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each filter, b acts as a learned threshold. The model subtracts that threshold from the raw convolution score and applies the </a:t>
            </a:r>
            <a:r>
              <a:rPr lang="en-US" dirty="0" err="1"/>
              <a:t>ReLU</a:t>
            </a:r>
            <a:r>
              <a:rPr lang="en-US" dirty="0"/>
              <a:t> function.</a:t>
            </a:r>
          </a:p>
          <a:p>
            <a:endParaRPr lang="en-US" dirty="0"/>
          </a:p>
          <a:p>
            <a:r>
              <a:rPr lang="en-US" dirty="0"/>
              <a:t>Responses below the threshold become zero, while stronger positive responses remain.</a:t>
            </a:r>
          </a:p>
          <a:p>
            <a:r>
              <a:rPr lang="en-US" dirty="0"/>
              <a:t>This does not directly measure a probability of binding. It produces an activated feature that the later stages use to calculate the final prediction.</a:t>
            </a:r>
          </a:p>
        </p:txBody>
      </p:sp>
      <p:sp>
        <p:nvSpPr>
          <p:cNvPr id="4" name="Slide Number Placeholder 3"/>
          <p:cNvSpPr>
            <a:spLocks noGrp="1"/>
          </p:cNvSpPr>
          <p:nvPr>
            <p:ph type="sldNum" sz="quarter" idx="5"/>
          </p:nvPr>
        </p:nvSpPr>
        <p:spPr/>
        <p:txBody>
          <a:bodyPr/>
          <a:lstStyle/>
          <a:p>
            <a:fld id="{BFDD6F49-EBB7-4CCF-97A8-E526BB28BB69}" type="slidenum">
              <a:rPr lang="en-US" smtClean="0"/>
              <a:t>22</a:t>
            </a:fld>
            <a:endParaRPr lang="en-US" dirty="0"/>
          </a:p>
        </p:txBody>
      </p:sp>
    </p:spTree>
    <p:extLst>
      <p:ext uri="{BB962C8B-B14F-4D97-AF65-F5344CB8AC3E}">
        <p14:creationId xmlns:p14="http://schemas.microsoft.com/office/powerpoint/2010/main" val="31824136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After convolution and the </a:t>
            </a:r>
            <a:r>
              <a:rPr lang="en-US" sz="1200" b="0" kern="1200" dirty="0" err="1">
                <a:solidFill>
                  <a:schemeClr val="tx1"/>
                </a:solidFill>
                <a:effectLst/>
                <a:latin typeface="+mn-lt"/>
                <a:ea typeface="+mn-ea"/>
                <a:cs typeface="+mn-cs"/>
              </a:rPr>
              <a:t>ReLU</a:t>
            </a:r>
            <a:r>
              <a:rPr lang="en-US" sz="1200" b="0" kern="1200" dirty="0">
                <a:solidFill>
                  <a:schemeClr val="tx1"/>
                </a:solidFill>
                <a:effectLst/>
                <a:latin typeface="+mn-lt"/>
                <a:ea typeface="+mn-ea"/>
                <a:cs typeface="+mn-cs"/>
              </a:rPr>
              <a:t> function, </a:t>
            </a:r>
            <a:r>
              <a:rPr lang="en-US" sz="1200" b="0" kern="1200" dirty="0" err="1">
                <a:solidFill>
                  <a:schemeClr val="tx1"/>
                </a:solidFill>
                <a:effectLst/>
                <a:latin typeface="+mn-lt"/>
                <a:ea typeface="+mn-ea"/>
                <a:cs typeface="+mn-cs"/>
              </a:rPr>
              <a:t>DeepBind</a:t>
            </a:r>
            <a:r>
              <a:rPr lang="en-US" sz="1200" b="0" kern="1200" dirty="0">
                <a:solidFill>
                  <a:schemeClr val="tx1"/>
                </a:solidFill>
                <a:effectLst/>
                <a:latin typeface="+mn-lt"/>
                <a:ea typeface="+mn-ea"/>
                <a:cs typeface="+mn-cs"/>
              </a:rPr>
              <a:t> uses global max pooling to reduce each filter's output to a single number.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This achieves position independence by identifying the best match of the motif detector across the entire sequence</a:t>
            </a:r>
            <a:endParaRPr lang="en-US" dirty="0"/>
          </a:p>
        </p:txBody>
      </p:sp>
      <p:sp>
        <p:nvSpPr>
          <p:cNvPr id="4" name="Slide Number Placeholder 3"/>
          <p:cNvSpPr>
            <a:spLocks noGrp="1"/>
          </p:cNvSpPr>
          <p:nvPr>
            <p:ph type="sldNum" sz="quarter" idx="5"/>
          </p:nvPr>
        </p:nvSpPr>
        <p:spPr/>
        <p:txBody>
          <a:bodyPr/>
          <a:lstStyle/>
          <a:p>
            <a:fld id="{BFDD6F49-EBB7-4CCF-97A8-E526BB28BB69}" type="slidenum">
              <a:rPr lang="en-US" smtClean="0"/>
              <a:t>24</a:t>
            </a:fld>
            <a:endParaRPr lang="en-US" dirty="0"/>
          </a:p>
        </p:txBody>
      </p:sp>
    </p:spTree>
    <p:extLst>
      <p:ext uri="{BB962C8B-B14F-4D97-AF65-F5344CB8AC3E}">
        <p14:creationId xmlns:p14="http://schemas.microsoft.com/office/powerpoint/2010/main" val="31695376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pooled features form a fixed-length vector. The output layer combines those features to produce a sequence-level score.</a:t>
            </a:r>
          </a:p>
        </p:txBody>
      </p:sp>
      <p:sp>
        <p:nvSpPr>
          <p:cNvPr id="4" name="Slide Number Placeholder 3"/>
          <p:cNvSpPr>
            <a:spLocks noGrp="1"/>
          </p:cNvSpPr>
          <p:nvPr>
            <p:ph type="sldNum" sz="quarter" idx="5"/>
          </p:nvPr>
        </p:nvSpPr>
        <p:spPr/>
        <p:txBody>
          <a:bodyPr/>
          <a:lstStyle/>
          <a:p>
            <a:fld id="{BFDD6F49-EBB7-4CCF-97A8-E526BB28BB69}" type="slidenum">
              <a:rPr lang="en-US" smtClean="0"/>
              <a:t>25</a:t>
            </a:fld>
            <a:endParaRPr lang="en-US" dirty="0"/>
          </a:p>
        </p:txBody>
      </p:sp>
    </p:spTree>
    <p:extLst>
      <p:ext uri="{BB962C8B-B14F-4D97-AF65-F5344CB8AC3E}">
        <p14:creationId xmlns:p14="http://schemas.microsoft.com/office/powerpoint/2010/main" val="3924959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final layer computes a weighted sum of the pooled filter responses to produce one scalar score, f(s). A positive output weight means that a motif supports the binding </a:t>
            </a:r>
            <a:r>
              <a:rPr lang="en-US"/>
              <a:t>site.</a:t>
            </a:r>
            <a:endParaRPr lang="en-US" dirty="0"/>
          </a:p>
        </p:txBody>
      </p:sp>
      <p:sp>
        <p:nvSpPr>
          <p:cNvPr id="4" name="Slide Number Placeholder 3"/>
          <p:cNvSpPr>
            <a:spLocks noGrp="1"/>
          </p:cNvSpPr>
          <p:nvPr>
            <p:ph type="sldNum" sz="quarter" idx="5"/>
          </p:nvPr>
        </p:nvSpPr>
        <p:spPr/>
        <p:txBody>
          <a:bodyPr/>
          <a:lstStyle/>
          <a:p>
            <a:fld id="{BFDD6F49-EBB7-4CCF-97A8-E526BB28BB69}" type="slidenum">
              <a:rPr lang="en-US" smtClean="0"/>
              <a:t>26</a:t>
            </a:fld>
            <a:endParaRPr lang="en-US" dirty="0"/>
          </a:p>
        </p:txBody>
      </p:sp>
    </p:spTree>
    <p:extLst>
      <p:ext uri="{BB962C8B-B14F-4D97-AF65-F5344CB8AC3E}">
        <p14:creationId xmlns:p14="http://schemas.microsoft.com/office/powerpoint/2010/main" val="26172400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Translational equivariance implies that if the motif is shifted to a different position in a different genome or if it appears in different locations within the same genome, the CNN will detect the motif in its new location with the same score.</a:t>
            </a:r>
            <a:endParaRPr lang="en-US" dirty="0"/>
          </a:p>
        </p:txBody>
      </p:sp>
      <p:sp>
        <p:nvSpPr>
          <p:cNvPr id="4" name="Slide Number Placeholder 3"/>
          <p:cNvSpPr>
            <a:spLocks noGrp="1"/>
          </p:cNvSpPr>
          <p:nvPr>
            <p:ph type="sldNum" sz="quarter" idx="5"/>
          </p:nvPr>
        </p:nvSpPr>
        <p:spPr/>
        <p:txBody>
          <a:bodyPr/>
          <a:lstStyle/>
          <a:p>
            <a:fld id="{BFDD6F49-EBB7-4CCF-97A8-E526BB28BB69}" type="slidenum">
              <a:rPr lang="en-US" smtClean="0"/>
              <a:t>27</a:t>
            </a:fld>
            <a:endParaRPr lang="en-US" dirty="0"/>
          </a:p>
        </p:txBody>
      </p:sp>
    </p:spTree>
    <p:extLst>
      <p:ext uri="{BB962C8B-B14F-4D97-AF65-F5344CB8AC3E}">
        <p14:creationId xmlns:p14="http://schemas.microsoft.com/office/powerpoint/2010/main" val="36165108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6" y="4421221"/>
            <a:ext cx="10478450" cy="914400"/>
          </a:xfrm>
        </p:spPr>
        <p:txBody>
          <a:bodyPr anchor="t" anchorCtr="0">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3816" y="5335373"/>
            <a:ext cx="10478450" cy="731520"/>
          </a:xfrm>
        </p:spPr>
        <p:txBody>
          <a:bodyPr anchor="b" anchorCtr="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Picture Placeholder 10">
            <a:extLst>
              <a:ext uri="{FF2B5EF4-FFF2-40B4-BE49-F238E27FC236}">
                <a16:creationId xmlns:a16="http://schemas.microsoft.com/office/drawing/2014/main" id="{8CC9A669-A9A2-C81A-7659-2BE084D43C34}"/>
              </a:ext>
            </a:extLst>
          </p:cNvPr>
          <p:cNvSpPr>
            <a:spLocks noGrp="1"/>
          </p:cNvSpPr>
          <p:nvPr>
            <p:ph type="pic" sz="quarter" idx="17"/>
          </p:nvPr>
        </p:nvSpPr>
        <p:spPr>
          <a:xfrm>
            <a:off x="0" y="0"/>
            <a:ext cx="12192000" cy="3778270"/>
          </a:xfrm>
          <a:blipFill dpi="0" rotWithShape="1">
            <a:blip r:embed="rId2">
              <a:alphaModFix amt="60000"/>
            </a:blip>
            <a:srcRect/>
            <a:stretch>
              <a:fillRect/>
            </a:stretch>
          </a:blipFill>
        </p:spPr>
        <p:txBody>
          <a:bodyPr/>
          <a:lstStyle/>
          <a:p>
            <a:r>
              <a:rPr lang="en-US"/>
              <a:t>Click icon to add picture</a:t>
            </a:r>
            <a:endParaRPr lang="en-US" dirty="0"/>
          </a:p>
        </p:txBody>
      </p:sp>
      <p:pic>
        <p:nvPicPr>
          <p:cNvPr id="6" name="Graphic 5">
            <a:extLst>
              <a:ext uri="{FF2B5EF4-FFF2-40B4-BE49-F238E27FC236}">
                <a16:creationId xmlns:a16="http://schemas.microsoft.com/office/drawing/2014/main" id="{46B6C58C-A09F-CD8C-3AD4-3613FA8617A9}"/>
              </a:ext>
            </a:extLst>
          </p:cNvPr>
          <p:cNvPicPr>
            <a:picLocks/>
          </p:cNvPicPr>
          <p:nvPr/>
        </p:nvPicPr>
        <p:blipFill>
          <a:blip>
            <a:extLst>
              <a:ext uri="{96DAC541-7B7A-43D3-8B79-37D633B846F1}">
                <asvg:svgBlip xmlns:asvg="http://schemas.microsoft.com/office/drawing/2016/SVG/main" r:embed="rId3"/>
              </a:ext>
            </a:extLst>
          </a:blip>
          <a:stretch>
            <a:fillRect/>
          </a:stretch>
        </p:blipFill>
        <p:spPr>
          <a:xfrm>
            <a:off x="11227057" y="4519930"/>
            <a:ext cx="36576" cy="521208"/>
          </a:xfrm>
          <a:prstGeom prst="rect">
            <a:avLst/>
          </a:prstGeom>
        </p:spPr>
      </p:pic>
    </p:spTree>
    <p:extLst>
      <p:ext uri="{BB962C8B-B14F-4D97-AF65-F5344CB8AC3E}">
        <p14:creationId xmlns:p14="http://schemas.microsoft.com/office/powerpoint/2010/main" val="305207935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24975" y="831439"/>
            <a:ext cx="10440990" cy="1132258"/>
          </a:xfrm>
        </p:spPr>
        <p:txBody>
          <a:bodyPr>
            <a:normAutofit/>
          </a:bodyPr>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824975" y="2103120"/>
            <a:ext cx="10440989" cy="3577294"/>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896419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168896" y="1129554"/>
            <a:ext cx="4361688" cy="3475236"/>
          </a:xfrm>
        </p:spPr>
        <p:txBody>
          <a:bodyPr anchor="b">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168897" y="4731335"/>
            <a:ext cx="4206240" cy="1184585"/>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6584950" cy="6858000"/>
          </a:xfrm>
          <a:blipFill dpi="0" rotWithShape="1">
            <a:blip r:embed="rId2">
              <a:alphaModFix amt="60000"/>
            </a:blip>
            <a:srcRect/>
            <a:stretch>
              <a:fillRect/>
            </a:stretch>
          </a:blipFill>
        </p:spPr>
        <p:txBody>
          <a:bodyPr/>
          <a:lstStyle/>
          <a:p>
            <a:r>
              <a:rPr lang="en-US"/>
              <a:t>Click icon to add picture</a:t>
            </a:r>
            <a:endParaRPr lang="en-US" dirty="0"/>
          </a:p>
        </p:txBody>
      </p:sp>
      <p:pic>
        <p:nvPicPr>
          <p:cNvPr id="9" name="Graphic 8">
            <a:extLst>
              <a:ext uri="{FF2B5EF4-FFF2-40B4-BE49-F238E27FC236}">
                <a16:creationId xmlns:a16="http://schemas.microsoft.com/office/drawing/2014/main" id="{57C4ECD9-5950-288D-F0E8-15AB93A0C11C}"/>
              </a:ext>
            </a:extLst>
          </p:cNvPr>
          <p:cNvPicPr>
            <a:picLocks/>
          </p:cNvPicPr>
          <p:nvPr/>
        </p:nvPicPr>
        <p:blipFill>
          <a:blip>
            <a:extLst>
              <a:ext uri="{96DAC541-7B7A-43D3-8B79-37D633B846F1}">
                <asvg:svgBlip xmlns:asvg="http://schemas.microsoft.com/office/drawing/2016/SVG/main" r:embed="rId3"/>
              </a:ext>
            </a:extLst>
          </a:blip>
          <a:stretch>
            <a:fillRect/>
          </a:stretch>
        </p:blipFill>
        <p:spPr>
          <a:xfrm rot="16200000">
            <a:off x="7532546" y="676656"/>
            <a:ext cx="36576" cy="521208"/>
          </a:xfrm>
          <a:prstGeom prst="rect">
            <a:avLst/>
          </a:prstGeom>
        </p:spPr>
      </p:pic>
    </p:spTree>
    <p:extLst>
      <p:ext uri="{BB962C8B-B14F-4D97-AF65-F5344CB8AC3E}">
        <p14:creationId xmlns:p14="http://schemas.microsoft.com/office/powerpoint/2010/main" val="70319772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7073" y="2920382"/>
            <a:ext cx="6675120" cy="2468880"/>
          </a:xfrm>
        </p:spPr>
        <p:txBody>
          <a:bodyPr anchor="t" anchorCtr="0">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7073" y="5413788"/>
            <a:ext cx="6675120" cy="640080"/>
          </a:xfrm>
        </p:spPr>
        <p:txBody>
          <a:bodyPr anchor="b" anchorCtr="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7985760" y="0"/>
            <a:ext cx="4206240" cy="6858000"/>
          </a:xfrm>
          <a:blipFill dpi="0" rotWithShape="1">
            <a:blip r:embed="rId2">
              <a:alphaModFix amt="60000"/>
            </a:blip>
            <a:srcRect/>
            <a:stretch>
              <a:fillRect l="-56812"/>
            </a:stretch>
          </a:blipFill>
        </p:spPr>
        <p:txBody>
          <a:bodyPr/>
          <a:lstStyle/>
          <a:p>
            <a:r>
              <a:rPr lang="en-US"/>
              <a:t>Click icon to add picture</a:t>
            </a:r>
            <a:endParaRPr lang="en-US" dirty="0"/>
          </a:p>
        </p:txBody>
      </p:sp>
      <p:pic>
        <p:nvPicPr>
          <p:cNvPr id="4" name="Graphic 3">
            <a:extLst>
              <a:ext uri="{FF2B5EF4-FFF2-40B4-BE49-F238E27FC236}">
                <a16:creationId xmlns:a16="http://schemas.microsoft.com/office/drawing/2014/main" id="{FBEFB6B4-A1CA-B788-D366-460FCF81670F}"/>
              </a:ext>
            </a:extLst>
          </p:cNvPr>
          <p:cNvPicPr>
            <a:picLocks/>
          </p:cNvPicPr>
          <p:nvPr userDrawn="1"/>
        </p:nvPicPr>
        <p:blipFill>
          <a:blip>
            <a:extLst>
              <a:ext uri="{96DAC541-7B7A-43D3-8B79-37D633B846F1}">
                <asvg:svgBlip xmlns:asvg="http://schemas.microsoft.com/office/drawing/2016/SVG/main" r:embed="rId3"/>
              </a:ext>
            </a:extLst>
          </a:blip>
          <a:stretch>
            <a:fillRect/>
          </a:stretch>
        </p:blipFill>
        <p:spPr>
          <a:xfrm>
            <a:off x="925164" y="1893372"/>
            <a:ext cx="36576" cy="521208"/>
          </a:xfrm>
          <a:prstGeom prst="rect">
            <a:avLst/>
          </a:prstGeom>
        </p:spPr>
      </p:pic>
    </p:spTree>
    <p:extLst>
      <p:ext uri="{BB962C8B-B14F-4D97-AF65-F5344CB8AC3E}">
        <p14:creationId xmlns:p14="http://schemas.microsoft.com/office/powerpoint/2010/main" val="421134821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6" y="832850"/>
            <a:ext cx="7478991" cy="3635797"/>
          </a:xfrm>
        </p:spPr>
        <p:txBody>
          <a:bodyPr anchor="t">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3816" y="4526561"/>
            <a:ext cx="6655522" cy="1545336"/>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4" name="Graphic 3">
            <a:extLst>
              <a:ext uri="{FF2B5EF4-FFF2-40B4-BE49-F238E27FC236}">
                <a16:creationId xmlns:a16="http://schemas.microsoft.com/office/drawing/2014/main" id="{E5969981-6F14-05AD-84BE-60811ABC8EEF}"/>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a:off x="11224895" y="911860"/>
            <a:ext cx="36576" cy="521208"/>
          </a:xfrm>
          <a:prstGeom prst="rect">
            <a:avLst/>
          </a:prstGeom>
        </p:spPr>
      </p:pic>
    </p:spTree>
    <p:extLst>
      <p:ext uri="{BB962C8B-B14F-4D97-AF65-F5344CB8AC3E}">
        <p14:creationId xmlns:p14="http://schemas.microsoft.com/office/powerpoint/2010/main" val="6623594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6" y="1097280"/>
            <a:ext cx="7876287" cy="3592629"/>
          </a:xfrm>
        </p:spPr>
        <p:txBody>
          <a:bodyPr anchor="b">
            <a:normAutofit/>
          </a:bodyPr>
          <a:lstStyle>
            <a:lvl1pPr algn="l">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813816" y="5057409"/>
            <a:ext cx="7375466" cy="1014984"/>
          </a:xfrm>
        </p:spPr>
        <p:txBody>
          <a:bodyPr anchor="b" anchorCtr="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4" name="Graphic 3">
            <a:extLst>
              <a:ext uri="{FF2B5EF4-FFF2-40B4-BE49-F238E27FC236}">
                <a16:creationId xmlns:a16="http://schemas.microsoft.com/office/drawing/2014/main" id="{95D914E6-8049-9561-C97E-2ED8FCDB89E6}"/>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54030" y="676656"/>
            <a:ext cx="36576" cy="521208"/>
          </a:xfrm>
          <a:prstGeom prst="rect">
            <a:avLst/>
          </a:prstGeom>
        </p:spPr>
      </p:pic>
    </p:spTree>
    <p:extLst>
      <p:ext uri="{BB962C8B-B14F-4D97-AF65-F5344CB8AC3E}">
        <p14:creationId xmlns:p14="http://schemas.microsoft.com/office/powerpoint/2010/main" val="396972435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981200" y="1318302"/>
            <a:ext cx="8229600" cy="2621154"/>
          </a:xfrm>
        </p:spPr>
        <p:txBody>
          <a:bodyPr anchor="b">
            <a:norm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4039647"/>
            <a:ext cx="7588155" cy="1414091"/>
          </a:xfrm>
        </p:spPr>
        <p:txBody>
          <a:bodyPr>
            <a:normAutofit/>
          </a:bodyPr>
          <a:lstStyle>
            <a:lvl1pPr marL="0" indent="0" algn="ct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pic>
        <p:nvPicPr>
          <p:cNvPr id="4" name="Graphic 3">
            <a:extLst>
              <a:ext uri="{FF2B5EF4-FFF2-40B4-BE49-F238E27FC236}">
                <a16:creationId xmlns:a16="http://schemas.microsoft.com/office/drawing/2014/main" id="{B7AB9D02-BDB0-5420-CBA2-3044DDB6D79D}"/>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6077712" y="679622"/>
            <a:ext cx="36576" cy="521208"/>
          </a:xfrm>
          <a:prstGeom prst="rect">
            <a:avLst/>
          </a:prstGeom>
        </p:spPr>
      </p:pic>
    </p:spTree>
    <p:extLst>
      <p:ext uri="{BB962C8B-B14F-4D97-AF65-F5344CB8AC3E}">
        <p14:creationId xmlns:p14="http://schemas.microsoft.com/office/powerpoint/2010/main" val="311349682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ection Header">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0B7FFBE8-95FC-A978-8212-6B5D8F34CC6D}"/>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7047762" y="676656"/>
            <a:ext cx="36576" cy="521208"/>
          </a:xfrm>
          <a:prstGeom prst="rect">
            <a:avLst/>
          </a:prstGeom>
        </p:spPr>
      </p:pic>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678461" y="1561943"/>
            <a:ext cx="4681728" cy="4569825"/>
          </a:xfrm>
        </p:spPr>
        <p:txBody>
          <a:bodyPr anchor="b">
            <a:normAutofit/>
          </a:bodyPr>
          <a:lstStyle>
            <a:lvl1pPr algn="l">
              <a:defRPr sz="4000"/>
            </a:lvl1pPr>
          </a:lstStyle>
          <a:p>
            <a:r>
              <a:rPr lang="en-US"/>
              <a:t>Click to edit Master title style</a:t>
            </a:r>
            <a:endParaRPr lang="en-US" dirty="0"/>
          </a:p>
        </p:txBody>
      </p:sp>
      <p:sp>
        <p:nvSpPr>
          <p:cNvPr id="13" name="Picture Placeholder 10">
            <a:extLst>
              <a:ext uri="{FF2B5EF4-FFF2-40B4-BE49-F238E27FC236}">
                <a16:creationId xmlns:a16="http://schemas.microsoft.com/office/drawing/2014/main" id="{8DA51E07-C561-85B3-141B-4157C0521FB7}"/>
              </a:ext>
            </a:extLst>
          </p:cNvPr>
          <p:cNvSpPr>
            <a:spLocks noGrp="1"/>
          </p:cNvSpPr>
          <p:nvPr>
            <p:ph type="pic" sz="quarter" idx="13"/>
          </p:nvPr>
        </p:nvSpPr>
        <p:spPr>
          <a:xfrm>
            <a:off x="0" y="0"/>
            <a:ext cx="6095994" cy="6858000"/>
          </a:xfrm>
          <a:blipFill dpi="0" rotWithShape="1">
            <a:blip r:embed="rId3">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2884702223"/>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ection Header 2">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71C35429-0BEB-CBD1-23C7-BE3E81942C9C}"/>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77710" y="676656"/>
            <a:ext cx="36576" cy="521208"/>
          </a:xfrm>
          <a:prstGeom prst="rect">
            <a:avLst/>
          </a:prstGeom>
        </p:spPr>
      </p:pic>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5" y="1196492"/>
            <a:ext cx="10107029" cy="4935272"/>
          </a:xfrm>
        </p:spPr>
        <p:txBody>
          <a:bodyPr anchor="b">
            <a:normAutofit/>
          </a:bodyPr>
          <a:lstStyle>
            <a:lvl1pPr algn="l">
              <a:defRPr sz="4000"/>
            </a:lvl1pPr>
          </a:lstStyle>
          <a:p>
            <a:r>
              <a:rPr lang="en-US"/>
              <a:t>Click to edit Master title style</a:t>
            </a:r>
            <a:endParaRPr lang="en-US" dirty="0"/>
          </a:p>
        </p:txBody>
      </p:sp>
    </p:spTree>
    <p:extLst>
      <p:ext uri="{BB962C8B-B14F-4D97-AF65-F5344CB8AC3E}">
        <p14:creationId xmlns:p14="http://schemas.microsoft.com/office/powerpoint/2010/main" val="2286336024"/>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Header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813815" y="1196492"/>
            <a:ext cx="4800600" cy="4935272"/>
          </a:xfrm>
        </p:spPr>
        <p:txBody>
          <a:bodyPr anchor="b">
            <a:normAutofit/>
          </a:bodyPr>
          <a:lstStyle>
            <a:lvl1pPr algn="l">
              <a:defRPr sz="4000"/>
            </a:lvl1pPr>
          </a:lstStyle>
          <a:p>
            <a:r>
              <a:rPr lang="en-US"/>
              <a:t>Click to edit Master title style</a:t>
            </a:r>
            <a:endParaRPr lang="en-US" dirty="0"/>
          </a:p>
        </p:txBody>
      </p:sp>
      <p:sp>
        <p:nvSpPr>
          <p:cNvPr id="5" name="Picture Placeholder 10">
            <a:extLst>
              <a:ext uri="{FF2B5EF4-FFF2-40B4-BE49-F238E27FC236}">
                <a16:creationId xmlns:a16="http://schemas.microsoft.com/office/drawing/2014/main" id="{F85F708B-992C-821E-50D2-07A27EDFA154}"/>
              </a:ext>
            </a:extLst>
          </p:cNvPr>
          <p:cNvSpPr>
            <a:spLocks noGrp="1"/>
          </p:cNvSpPr>
          <p:nvPr>
            <p:ph type="pic" sz="quarter" idx="13"/>
          </p:nvPr>
        </p:nvSpPr>
        <p:spPr>
          <a:xfrm>
            <a:off x="6096006" y="0"/>
            <a:ext cx="6095994" cy="6858000"/>
          </a:xfrm>
          <a:blipFill dpi="0" rotWithShape="1">
            <a:blip r:embed="rId2">
              <a:alphaModFix amt="60000"/>
            </a:blip>
            <a:srcRect/>
            <a:stretch>
              <a:fillRect/>
            </a:stretch>
          </a:blipFill>
        </p:spPr>
        <p:txBody>
          <a:bodyPr/>
          <a:lstStyle/>
          <a:p>
            <a:r>
              <a:rPr lang="en-US"/>
              <a:t>Click icon to add picture</a:t>
            </a:r>
            <a:endParaRPr lang="en-US" dirty="0"/>
          </a:p>
        </p:txBody>
      </p:sp>
      <p:pic>
        <p:nvPicPr>
          <p:cNvPr id="3" name="Graphic 2">
            <a:extLst>
              <a:ext uri="{FF2B5EF4-FFF2-40B4-BE49-F238E27FC236}">
                <a16:creationId xmlns:a16="http://schemas.microsoft.com/office/drawing/2014/main" id="{71C35429-0BEB-CBD1-23C7-BE3E81942C9C}"/>
              </a:ext>
            </a:extLst>
          </p:cNvPr>
          <p:cNvPicPr>
            <a:picLocks/>
          </p:cNvPicPr>
          <p:nvPr userDrawn="1"/>
        </p:nvPicPr>
        <p:blipFill>
          <a:blip>
            <a:extLst>
              <a:ext uri="{96DAC541-7B7A-43D3-8B79-37D633B846F1}">
                <asvg:svgBlip xmlns:asvg="http://schemas.microsoft.com/office/drawing/2016/SVG/main" r:embed="rId3"/>
              </a:ext>
            </a:extLst>
          </a:blip>
          <a:stretch>
            <a:fillRect/>
          </a:stretch>
        </p:blipFill>
        <p:spPr>
          <a:xfrm rot="16200000">
            <a:off x="1177710" y="676656"/>
            <a:ext cx="36576" cy="521208"/>
          </a:xfrm>
          <a:prstGeom prst="rect">
            <a:avLst/>
          </a:prstGeom>
        </p:spPr>
      </p:pic>
    </p:spTree>
    <p:extLst>
      <p:ext uri="{BB962C8B-B14F-4D97-AF65-F5344CB8AC3E}">
        <p14:creationId xmlns:p14="http://schemas.microsoft.com/office/powerpoint/2010/main" val="2263485948"/>
      </p:ext>
    </p:extLst>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59F53EAF-F066-AFDA-2C25-8F96143C7AFD}"/>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a:off x="11224895" y="911860"/>
            <a:ext cx="36576" cy="521208"/>
          </a:xfrm>
          <a:prstGeom prst="rect">
            <a:avLst/>
          </a:prstGeom>
        </p:spPr>
      </p:pic>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810063"/>
            <a:ext cx="8467558" cy="1554480"/>
          </a:xfrm>
        </p:spPr>
        <p:txBody>
          <a:bodyPr anchor="t" anchorCtr="0">
            <a:normAutofit/>
          </a:bodyPr>
          <a:lstStyle>
            <a:lvl1pPr>
              <a:defRPr sz="40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813816" y="2380995"/>
            <a:ext cx="8869680" cy="3291840"/>
          </a:xfrm>
        </p:spPr>
        <p:txBody>
          <a:bodyPr>
            <a:normAutofit/>
          </a:bodyPr>
          <a:lstStyle>
            <a:lvl1pPr marL="0" indent="0">
              <a:buFont typeface="+mj-lt"/>
              <a:buNone/>
              <a:defRPr sz="2000"/>
            </a:lvl1pPr>
            <a:lvl2pPr marL="228600" indent="0">
              <a:buFont typeface="+mj-lt"/>
              <a:buNone/>
              <a:defRPr sz="1800"/>
            </a:lvl2pPr>
            <a:lvl3pPr marL="457200" indent="0">
              <a:buFont typeface="+mj-lt"/>
              <a:buNone/>
              <a:defRPr sz="1600"/>
            </a:lvl3pPr>
            <a:lvl4pPr marL="685800" indent="0">
              <a:buFont typeface="+mj-lt"/>
              <a:buNone/>
              <a:defRPr sz="1400"/>
            </a:lvl4pPr>
            <a:lvl5pPr marL="914400" indent="0">
              <a:buFont typeface="+mj-lt"/>
              <a:buNone/>
              <a:defRPr sz="1200"/>
            </a:lvl5pPr>
          </a:lstStyle>
          <a:p>
            <a:pPr lvl="0"/>
            <a:r>
              <a:rPr lang="en-US"/>
              <a:t>Click to edit Master text styles</a:t>
            </a:r>
          </a:p>
          <a:p>
            <a:pPr lvl="1"/>
            <a:r>
              <a:rPr lang="en-US"/>
              <a:t>Second level</a:t>
            </a:r>
          </a:p>
          <a:p>
            <a:pPr lvl="2"/>
            <a:r>
              <a:rPr lang="en-US"/>
              <a:t>Third level</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655852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Agenda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1302209"/>
            <a:ext cx="5577962" cy="4807131"/>
          </a:xfrm>
        </p:spPr>
        <p:txBody>
          <a:bodyPr anchor="b">
            <a:normAutofit/>
          </a:bodyPr>
          <a:lstStyle>
            <a:lvl1pPr>
              <a:defRPr sz="32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411808" y="1884121"/>
            <a:ext cx="3596952" cy="4151675"/>
          </a:xfrm>
        </p:spPr>
        <p:txBody>
          <a:bodyPr anchor="b" anchorCtr="0">
            <a:normAutofit/>
          </a:bodyPr>
          <a:lstStyle>
            <a:lvl1pPr marL="0" indent="0">
              <a:spcAft>
                <a:spcPts val="1000"/>
              </a:spcAft>
              <a:buFontTx/>
              <a:buNone/>
              <a:defRPr sz="1800"/>
            </a:lvl1pPr>
            <a:lvl2pPr marL="228600" indent="0">
              <a:spcAft>
                <a:spcPts val="1000"/>
              </a:spcAft>
              <a:buFontTx/>
              <a:buNone/>
              <a:defRPr sz="1600"/>
            </a:lvl2pPr>
            <a:lvl3pPr marL="457200" indent="0">
              <a:spcAft>
                <a:spcPts val="1000"/>
              </a:spcAft>
              <a:buFontTx/>
              <a:buNone/>
              <a:defRPr sz="1400"/>
            </a:lvl3pPr>
            <a:lvl4pPr marL="685800" indent="0">
              <a:spcAft>
                <a:spcPts val="1000"/>
              </a:spcAft>
              <a:buFontTx/>
              <a:buNone/>
              <a:defRPr sz="1800"/>
            </a:lvl4pPr>
            <a:lvl5pPr marL="914400" indent="0">
              <a:spcAft>
                <a:spcPts val="1000"/>
              </a:spcAft>
              <a:buFontTx/>
              <a:buNone/>
              <a:defRPr sz="1800"/>
            </a:lvl5pPr>
          </a:lstStyle>
          <a:p>
            <a:pPr lvl="0"/>
            <a:r>
              <a:rPr lang="en-US"/>
              <a:t>Click to edit Master text styles</a:t>
            </a:r>
          </a:p>
          <a:p>
            <a:pPr lvl="1"/>
            <a:r>
              <a:rPr lang="en-US"/>
              <a:t>Second level</a:t>
            </a:r>
          </a:p>
          <a:p>
            <a:pPr lvl="2"/>
            <a:r>
              <a:rPr lang="en-US"/>
              <a:t>Third level</a:t>
            </a:r>
          </a:p>
        </p:txBody>
      </p:sp>
      <p:pic>
        <p:nvPicPr>
          <p:cNvPr id="3" name="Graphic 2">
            <a:extLst>
              <a:ext uri="{FF2B5EF4-FFF2-40B4-BE49-F238E27FC236}">
                <a16:creationId xmlns:a16="http://schemas.microsoft.com/office/drawing/2014/main" id="{CDB380E6-DA46-CD20-B419-2C58AADE9DDC}"/>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7752392" y="675798"/>
            <a:ext cx="36576" cy="521208"/>
          </a:xfrm>
          <a:prstGeom prst="rect">
            <a:avLst/>
          </a:prstGeom>
        </p:spPr>
      </p:pic>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832848" y="803514"/>
            <a:ext cx="429207" cy="365125"/>
          </a:xfrm>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1492150" y="799483"/>
            <a:ext cx="4429566" cy="365125"/>
          </a:xfrm>
        </p:spPr>
        <p:txBody>
          <a:bodyPr/>
          <a:lstStyle>
            <a:lvl1pPr algn="ctr">
              <a:defRPr/>
            </a:lvl1pPr>
          </a:lstStyle>
          <a:p>
            <a:pPr algn="l"/>
            <a:endParaRPr lang="en-US" dirty="0"/>
          </a:p>
        </p:txBody>
      </p:sp>
    </p:spTree>
    <p:extLst>
      <p:ext uri="{BB962C8B-B14F-4D97-AF65-F5344CB8AC3E}">
        <p14:creationId xmlns:p14="http://schemas.microsoft.com/office/powerpoint/2010/main" val="35836695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1302209"/>
            <a:ext cx="3234184" cy="4202629"/>
          </a:xfrm>
        </p:spPr>
        <p:txBody>
          <a:bodyPr anchor="ctr" anchorCtr="0">
            <a:normAutofit/>
          </a:bodyPr>
          <a:lstStyle>
            <a:lvl1pPr>
              <a:defRPr sz="32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4297524" y="1353163"/>
            <a:ext cx="3596952" cy="4151675"/>
          </a:xfrm>
        </p:spPr>
        <p:txBody>
          <a:bodyPr anchor="ctr" anchorCtr="0">
            <a:normAutofit/>
          </a:bodyPr>
          <a:lstStyle>
            <a:lvl1pPr marL="0" indent="0">
              <a:spcAft>
                <a:spcPts val="1000"/>
              </a:spcAft>
              <a:buFontTx/>
              <a:buNone/>
              <a:defRPr sz="1800"/>
            </a:lvl1pPr>
            <a:lvl2pPr marL="228600" indent="0">
              <a:spcAft>
                <a:spcPts val="1000"/>
              </a:spcAft>
              <a:buFontTx/>
              <a:buNone/>
              <a:defRPr sz="1600"/>
            </a:lvl2pPr>
            <a:lvl3pPr marL="457200" indent="0">
              <a:spcAft>
                <a:spcPts val="1000"/>
              </a:spcAft>
              <a:buFontTx/>
              <a:buNone/>
              <a:defRPr sz="1400"/>
            </a:lvl3pPr>
            <a:lvl4pPr marL="685800" indent="0">
              <a:spcAft>
                <a:spcPts val="1000"/>
              </a:spcAft>
              <a:buFontTx/>
              <a:buNone/>
              <a:defRPr sz="1800"/>
            </a:lvl4pPr>
            <a:lvl5pPr marL="914400" indent="0">
              <a:spcAft>
                <a:spcPts val="1000"/>
              </a:spcAft>
              <a:buFontTx/>
              <a:buNone/>
              <a:defRPr sz="1800"/>
            </a:lvl5pPr>
          </a:lstStyle>
          <a:p>
            <a:pPr lvl="0"/>
            <a:r>
              <a:rPr lang="en-US"/>
              <a:t>Click to edit Master text styles</a:t>
            </a:r>
          </a:p>
          <a:p>
            <a:pPr lvl="1"/>
            <a:r>
              <a:rPr lang="en-US"/>
              <a:t>Second level</a:t>
            </a:r>
          </a:p>
          <a:p>
            <a:pPr lvl="2"/>
            <a:r>
              <a:rPr lang="en-US"/>
              <a:t>Third level</a:t>
            </a:r>
          </a:p>
        </p:txBody>
      </p:sp>
      <p:pic>
        <p:nvPicPr>
          <p:cNvPr id="3" name="Graphic 2">
            <a:extLst>
              <a:ext uri="{FF2B5EF4-FFF2-40B4-BE49-F238E27FC236}">
                <a16:creationId xmlns:a16="http://schemas.microsoft.com/office/drawing/2014/main" id="{CDB380E6-DA46-CD20-B419-2C58AADE9DDC}"/>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79576" y="675798"/>
            <a:ext cx="36576" cy="521208"/>
          </a:xfrm>
          <a:prstGeom prst="rect">
            <a:avLst/>
          </a:prstGeom>
        </p:spPr>
      </p:pic>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0936224" y="813816"/>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8963860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genda with Picture">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74732B46-F1F0-7522-FC25-AABA628DA30B}"/>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7104188" y="676656"/>
            <a:ext cx="36576" cy="521208"/>
          </a:xfrm>
          <a:prstGeom prst="rect">
            <a:avLst/>
          </a:prstGeom>
        </p:spPr>
      </p:pic>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813816" y="4552002"/>
            <a:ext cx="4663440" cy="1554480"/>
          </a:xfrm>
        </p:spPr>
        <p:txBody>
          <a:bodyPr anchor="b" anchorCtr="0">
            <a:noAutofit/>
          </a:bodyPr>
          <a:lstStyle>
            <a:lvl1pPr>
              <a:defRPr sz="3200"/>
            </a:lvl1pPr>
          </a:lstStyle>
          <a:p>
            <a:r>
              <a:rPr lang="en-US"/>
              <a:t>Click to edit Master title style</a:t>
            </a:r>
            <a:endParaRPr lang="en-US" dirty="0"/>
          </a:p>
        </p:txBody>
      </p:sp>
      <p:sp>
        <p:nvSpPr>
          <p:cNvPr id="9" name="Picture Placeholder 10">
            <a:extLst>
              <a:ext uri="{FF2B5EF4-FFF2-40B4-BE49-F238E27FC236}">
                <a16:creationId xmlns:a16="http://schemas.microsoft.com/office/drawing/2014/main" id="{622FFB4D-B5E7-3882-7509-50FC147AD0C1}"/>
              </a:ext>
            </a:extLst>
          </p:cNvPr>
          <p:cNvSpPr>
            <a:spLocks noGrp="1"/>
          </p:cNvSpPr>
          <p:nvPr>
            <p:ph type="pic" sz="quarter" idx="14"/>
          </p:nvPr>
        </p:nvSpPr>
        <p:spPr>
          <a:xfrm>
            <a:off x="923544" y="941832"/>
            <a:ext cx="4179742" cy="2992856"/>
          </a:xfrm>
          <a:blipFill dpi="0" rotWithShape="1">
            <a:blip r:embed="rId3">
              <a:alphaModFix amt="60000"/>
            </a:blip>
            <a:srcRect/>
            <a:stretch>
              <a:fillRect l="-3918" t="-835" b="-338"/>
            </a:stretch>
          </a:blipFill>
        </p:spPr>
        <p:txBody>
          <a:bodyPr/>
          <a:lstStyle/>
          <a:p>
            <a:r>
              <a:rPr lang="en-US"/>
              <a:t>Click icon to add picture</a:t>
            </a:r>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0936224" y="816682"/>
            <a:ext cx="429207" cy="365125"/>
          </a:xfrm>
        </p:spPr>
        <p:txBody>
          <a:bodyPr/>
          <a:lstStyle>
            <a:lvl1pPr algn="r">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765388" y="2718978"/>
            <a:ext cx="4663440" cy="3337560"/>
          </a:xfrm>
        </p:spPr>
        <p:txBody>
          <a:bodyPr anchor="b" anchorCtr="0">
            <a:normAutofit/>
          </a:bodyPr>
          <a:lstStyle>
            <a:lvl1pPr marL="0" indent="0">
              <a:buFont typeface="+mj-lt"/>
              <a:buNone/>
              <a:defRPr sz="1800"/>
            </a:lvl1pPr>
            <a:lvl2pPr marL="228600" indent="0">
              <a:buFont typeface="+mj-lt"/>
              <a:buNone/>
              <a:defRPr sz="1600"/>
            </a:lvl2pPr>
            <a:lvl3pPr marL="457200" indent="0">
              <a:buFont typeface="+mj-lt"/>
              <a:buNone/>
              <a:defRPr sz="1400"/>
            </a:lvl3pPr>
            <a:lvl4pPr marL="685800" indent="0">
              <a:buFont typeface="+mj-lt"/>
              <a:buNone/>
              <a:defRPr sz="1800"/>
            </a:lvl4pPr>
            <a:lvl5pPr>
              <a:buFont typeface="+mj-lt"/>
              <a:buNone/>
              <a:defRPr sz="18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875986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B1C55ED2-79AB-08DC-6DCF-C07F6CBD227C}"/>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a:off x="922189" y="1217512"/>
            <a:ext cx="36576" cy="521208"/>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09404" y="2385975"/>
            <a:ext cx="4325112" cy="2454796"/>
          </a:xfrm>
        </p:spPr>
        <p:txBody>
          <a:bodyPr>
            <a:normAutofit/>
          </a:bodyPr>
          <a:lstStyle>
            <a:lvl1pPr>
              <a:defRPr sz="32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386584"/>
            <a:ext cx="4325112" cy="2459736"/>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1323984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86383B9E-F152-84FC-BD1D-4F84C5670DA1}"/>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57799" y="5660464"/>
            <a:ext cx="36576" cy="521208"/>
          </a:xfrm>
          <a:prstGeom prst="rect">
            <a:avLst/>
          </a:prstGeom>
        </p:spPr>
      </p:pic>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5" y="2819320"/>
            <a:ext cx="4372547" cy="2834640"/>
          </a:xfrm>
        </p:spPr>
        <p:txBody>
          <a:bodyPr>
            <a:normAutofit/>
          </a:bodyPr>
          <a:lstStyle>
            <a:lvl1pPr>
              <a:defRPr sz="3200"/>
            </a:lvl1pPr>
          </a:lstStyle>
          <a:p>
            <a:r>
              <a:rPr lang="en-US"/>
              <a:t>Click to edit Master title style</a:t>
            </a:r>
            <a:endParaRPr lang="en-US" dirty="0"/>
          </a:p>
        </p:txBody>
      </p:sp>
      <p:sp>
        <p:nvSpPr>
          <p:cNvPr id="3" name="Picture Placeholder 10">
            <a:extLst>
              <a:ext uri="{FF2B5EF4-FFF2-40B4-BE49-F238E27FC236}">
                <a16:creationId xmlns:a16="http://schemas.microsoft.com/office/drawing/2014/main" id="{8B0E68BA-9AEE-909E-56B9-A14C4D9AD352}"/>
              </a:ext>
            </a:extLst>
          </p:cNvPr>
          <p:cNvSpPr>
            <a:spLocks noGrp="1"/>
          </p:cNvSpPr>
          <p:nvPr>
            <p:ph type="pic" sz="quarter" idx="14"/>
          </p:nvPr>
        </p:nvSpPr>
        <p:spPr>
          <a:xfrm>
            <a:off x="1" y="0"/>
            <a:ext cx="12191999" cy="2171156"/>
          </a:xfrm>
          <a:blipFill dpi="0" rotWithShape="1">
            <a:blip r:embed="rId3">
              <a:alphaModFix amt="60000"/>
            </a:blip>
            <a:srcRect/>
            <a:stretch>
              <a:fillRect l="1" t="1" r="-5" b="-376"/>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6096000" y="2815002"/>
            <a:ext cx="5162550" cy="283464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5717127"/>
            <a:ext cx="1845772" cy="365125"/>
          </a:xfrm>
        </p:spPr>
        <p:txBody>
          <a:bodyPr/>
          <a:lstStyle>
            <a:lvl1pPr algn="r">
              <a:defRPr/>
            </a:lvl1p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4534" y="5714645"/>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054372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6" y="848082"/>
            <a:ext cx="4145582" cy="4638825"/>
          </a:xfrm>
        </p:spPr>
        <p:txBody>
          <a:bodyPr>
            <a:normAutofit/>
          </a:bodyPr>
          <a:lstStyle>
            <a:lvl1pPr>
              <a:defRPr sz="32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597419" y="848517"/>
            <a:ext cx="5681662" cy="4818062"/>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5717127"/>
            <a:ext cx="1845772" cy="365125"/>
          </a:xfrm>
        </p:spPr>
        <p:txBody>
          <a:bodyPr/>
          <a:lstStyle>
            <a:lvl1pPr algn="r">
              <a:defRPr/>
            </a:lvl1p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4664" y="5714645"/>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4907595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6" y="850392"/>
            <a:ext cx="4142232" cy="4940661"/>
          </a:xfrm>
        </p:spPr>
        <p:txBody>
          <a:bodyPr>
            <a:normAutofit/>
          </a:bodyPr>
          <a:lstStyle>
            <a:lvl1pPr>
              <a:defRPr sz="3200"/>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457200"/>
            <a:ext cx="1845772" cy="365125"/>
          </a:xfrm>
        </p:spPr>
        <p:txBody>
          <a:bodyPr/>
          <a:lstStyle>
            <a:lvl1pPr algn="r">
              <a:defRPr/>
            </a:lvl1p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7607"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522913" y="866305"/>
            <a:ext cx="6159500" cy="5390822"/>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3188239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7901" y="842957"/>
            <a:ext cx="3494314" cy="4768174"/>
          </a:xfrm>
        </p:spPr>
        <p:txBody>
          <a:bodyPr>
            <a:normAutofit/>
          </a:bodyPr>
          <a:lstStyle>
            <a:lvl1pPr>
              <a:defRPr sz="3200"/>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8869680" y="457200"/>
            <a:ext cx="1847088" cy="365125"/>
          </a:xfrm>
        </p:spPr>
        <p:txBody>
          <a:bodyPr/>
          <a:lstStyle>
            <a:lvl1pPr algn="r">
              <a:defRPr/>
            </a:lvl1p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504268" y="865504"/>
            <a:ext cx="6766560" cy="5093862"/>
          </a:xfrm>
        </p:spPr>
        <p:txBody>
          <a:bodyPr>
            <a:normAutofit/>
          </a:bodyPr>
          <a:lstStyle>
            <a:lvl1pPr>
              <a:lnSpc>
                <a:spcPct val="90000"/>
              </a:lnSpc>
              <a:defRPr sz="1800"/>
            </a:lvl1pPr>
            <a:lvl2pPr>
              <a:lnSpc>
                <a:spcPct val="90000"/>
              </a:lnSpc>
              <a:defRPr sz="1600"/>
            </a:lvl2pPr>
            <a:lvl3pPr>
              <a:lnSpc>
                <a:spcPct val="90000"/>
              </a:lnSpc>
              <a:defRPr sz="1400"/>
            </a:lvl3pPr>
            <a:lvl4pPr>
              <a:lnSpc>
                <a:spcPct val="90000"/>
              </a:lnSpc>
              <a:defRPr sz="1200"/>
            </a:lvl4pPr>
            <a:lvl5pPr>
              <a:lnSpc>
                <a:spcPct val="90000"/>
              </a:lnSpc>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9111924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216209" y="868680"/>
            <a:ext cx="6093225" cy="1143000"/>
          </a:xfrm>
        </p:spPr>
        <p:txBody>
          <a:bodyPr anchor="t" anchorCtr="0">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437529" cy="6858000"/>
          </a:xfrm>
          <a:blipFill dpi="0" rotWithShape="1">
            <a:blip r:embed="rId2">
              <a:alphaModFix amt="60000"/>
            </a:blip>
            <a:srcRect/>
            <a:stretch>
              <a:fillRect r="-8031"/>
            </a:stretch>
          </a:blipFill>
        </p:spPr>
        <p:txBody>
          <a:bodyPr/>
          <a:lstStyle/>
          <a:p>
            <a:r>
              <a:rPr lang="en-US"/>
              <a:t>Click icon to add picture</a:t>
            </a:r>
            <a:endParaRPr lang="en-US" dirty="0"/>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8869680" y="457200"/>
            <a:ext cx="1845772" cy="365125"/>
          </a:xfrm>
        </p:spPr>
        <p:txBody>
          <a:bodyPr/>
          <a:lstStyle>
            <a:lvl1pPr algn="r">
              <a:defRPr/>
            </a:lvl1pPr>
          </a:lstStyle>
          <a:p>
            <a:endParaRPr lang="en-US" dirty="0"/>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0939833"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216209" y="2017058"/>
            <a:ext cx="6071616" cy="4489704"/>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5237749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7190" y="822960"/>
            <a:ext cx="6135624" cy="1143000"/>
          </a:xfrm>
        </p:spPr>
        <p:txBody>
          <a:bodyPr anchor="b"/>
          <a:lstStyle/>
          <a:p>
            <a:r>
              <a:rPr lang="en-US"/>
              <a:t>Click to edit Master title style</a:t>
            </a:r>
            <a:endParaRPr lang="en-US" dirty="0"/>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817903" y="457200"/>
            <a:ext cx="429207" cy="365125"/>
          </a:xfrm>
        </p:spPr>
        <p:txBody>
          <a:bodyPr/>
          <a:lstStyle/>
          <a:p>
            <a:fld id="{CC057153-B650-4DEB-B370-79DDCFDCE934}" type="slidenum">
              <a:rPr lang="en-US" smtClean="0"/>
              <a:t>‹#›</a:t>
            </a:fld>
            <a:endParaRPr lang="en-US" dirty="0"/>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1490472" y="457200"/>
            <a:ext cx="1847088" cy="365125"/>
          </a:xfrm>
        </p:spPr>
        <p:txBody>
          <a:bodyPr/>
          <a:lstStyle/>
          <a:p>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817316" y="2057402"/>
            <a:ext cx="6135624" cy="4489704"/>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400544" y="0"/>
            <a:ext cx="4791456" cy="6858000"/>
          </a:xfrm>
          <a:blipFill dpi="0" rotWithShape="1">
            <a:blip r:embed="rId2">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15030814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408854" y="829325"/>
            <a:ext cx="6858000" cy="932688"/>
          </a:xfrm>
        </p:spPr>
        <p:txBody>
          <a:bodyPr anchor="t" anchorCtr="0"/>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3429000" cy="6858000"/>
          </a:xfrm>
          <a:blipFill dpi="0" rotWithShape="1">
            <a:blip r:embed="rId2">
              <a:alphaModFix amt="60000"/>
            </a:blip>
            <a:srcRect/>
            <a:stretch>
              <a:fillRect r="-17333"/>
            </a:stretch>
          </a:blipFill>
        </p:spPr>
        <p:txBody>
          <a:bodyPr/>
          <a:lstStyle/>
          <a:p>
            <a:r>
              <a:rPr lang="en-US"/>
              <a:t>Click icon to add picture</a:t>
            </a:r>
            <a:endParaRPr lang="en-US" dirty="0"/>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8869680" y="457200"/>
            <a:ext cx="1845772" cy="365125"/>
          </a:xfrm>
        </p:spPr>
        <p:txBody>
          <a:bodyPr/>
          <a:lstStyle>
            <a:lvl1pPr algn="r">
              <a:defRPr/>
            </a:lvl1pPr>
          </a:lstStyle>
          <a:p>
            <a:endParaRPr lang="en-US" dirty="0"/>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0935476"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408854" y="1878456"/>
            <a:ext cx="6858000" cy="49834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936376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1046" y="4257446"/>
            <a:ext cx="4297661" cy="1852154"/>
          </a:xfrm>
        </p:spPr>
        <p:txBody>
          <a:bodyPr anchor="b">
            <a:noAutofit/>
          </a:bodyPr>
          <a:lstStyle>
            <a:lvl1pPr>
              <a:defRPr sz="3200"/>
            </a:lvl1pPr>
          </a:lstStyle>
          <a:p>
            <a:r>
              <a:rPr lang="en-US"/>
              <a:t>Click to edit Master title style</a:t>
            </a:r>
            <a:endParaRPr lang="en-US" dirty="0"/>
          </a:p>
        </p:txBody>
      </p:sp>
      <p:pic>
        <p:nvPicPr>
          <p:cNvPr id="4" name="Graphic 3">
            <a:extLst>
              <a:ext uri="{FF2B5EF4-FFF2-40B4-BE49-F238E27FC236}">
                <a16:creationId xmlns:a16="http://schemas.microsoft.com/office/drawing/2014/main" id="{8F2A913F-34E8-6AA3-93B1-82EC26840158}"/>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6348844" y="5660464"/>
            <a:ext cx="36576" cy="521208"/>
          </a:xfrm>
          <a:prstGeom prst="rect">
            <a:avLst/>
          </a:prstGeom>
        </p:spPr>
      </p:pic>
      <p:sp>
        <p:nvSpPr>
          <p:cNvPr id="3" name="Picture Placeholder 10">
            <a:extLst>
              <a:ext uri="{FF2B5EF4-FFF2-40B4-BE49-F238E27FC236}">
                <a16:creationId xmlns:a16="http://schemas.microsoft.com/office/drawing/2014/main" id="{A9DF44A2-0708-C962-D4F6-461FBBBE261F}"/>
              </a:ext>
            </a:extLst>
          </p:cNvPr>
          <p:cNvSpPr>
            <a:spLocks noGrp="1"/>
          </p:cNvSpPr>
          <p:nvPr>
            <p:ph type="pic" sz="quarter" idx="13"/>
          </p:nvPr>
        </p:nvSpPr>
        <p:spPr>
          <a:xfrm>
            <a:off x="935034" y="849445"/>
            <a:ext cx="4173673" cy="2913664"/>
          </a:xfrm>
          <a:blipFill dpi="0" rotWithShape="1">
            <a:blip r:embed="rId3">
              <a:alphaModFix amt="60000"/>
            </a:blip>
            <a:srcRect/>
            <a:stretch>
              <a:fillRect b="159"/>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012179" y="849444"/>
            <a:ext cx="5295472" cy="483489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8869680" y="5719845"/>
            <a:ext cx="1847088" cy="389755"/>
          </a:xfrm>
        </p:spPr>
        <p:txBody>
          <a:bodyPr/>
          <a:lstStyle>
            <a:lvl1pPr algn="r">
              <a:defRPr/>
            </a:lvl1pPr>
          </a:lstStyle>
          <a:p>
            <a:endParaRPr lang="en-US" dirty="0"/>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10928411" y="5746499"/>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933544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909038" y="832804"/>
            <a:ext cx="4361688" cy="1527048"/>
          </a:xfrm>
        </p:spPr>
        <p:txBody>
          <a:bodyPr anchor="t" anchorCtr="0">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6096000" cy="6858000"/>
          </a:xfrm>
          <a:blipFill dpi="0" rotWithShape="1">
            <a:blip r:embed="rId2">
              <a:alphaModFix amt="60000"/>
            </a:blip>
            <a:srcRect/>
            <a:stretch>
              <a:fillRect l="-1" r="-8457"/>
            </a:stretch>
          </a:blipFill>
        </p:spPr>
        <p:txBody>
          <a:bodyPr/>
          <a:lstStyle/>
          <a:p>
            <a:r>
              <a:rPr lang="en-US"/>
              <a:t>Click icon to add picture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9680" y="457200"/>
            <a:ext cx="1845772" cy="365125"/>
          </a:xfrm>
        </p:spPr>
        <p:txBody>
          <a:bodyPr/>
          <a:lstStyle>
            <a:lvl1pPr algn="r">
              <a:defRPr/>
            </a:lvl1p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908975" y="2467805"/>
            <a:ext cx="4362450" cy="409575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875427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433023" y="2132530"/>
            <a:ext cx="4961795" cy="1527048"/>
          </a:xfrm>
        </p:spPr>
        <p:txBody>
          <a:bodyPr anchor="t" anchorCtr="0">
            <a:normAutofit/>
          </a:bodyPr>
          <a:lstStyle>
            <a:lvl1pPr>
              <a:defRPr sz="3200"/>
            </a:lvl1pPr>
          </a:lstStyle>
          <a:p>
            <a:r>
              <a:rPr lang="en-US"/>
              <a:t>Click to edit Master title style</a:t>
            </a:r>
            <a:endParaRPr lang="en-US" dirty="0"/>
          </a:p>
        </p:txBody>
      </p:sp>
      <p:sp>
        <p:nvSpPr>
          <p:cNvPr id="5" name="Picture Placeholder 2">
            <a:extLst>
              <a:ext uri="{FF2B5EF4-FFF2-40B4-BE49-F238E27FC236}">
                <a16:creationId xmlns:a16="http://schemas.microsoft.com/office/drawing/2014/main" id="{AA2C06F4-46D4-E31A-FE24-FA262F3070BA}"/>
              </a:ext>
            </a:extLst>
          </p:cNvPr>
          <p:cNvSpPr>
            <a:spLocks noGrp="1"/>
          </p:cNvSpPr>
          <p:nvPr>
            <p:ph type="pic" idx="1"/>
          </p:nvPr>
        </p:nvSpPr>
        <p:spPr>
          <a:xfrm>
            <a:off x="0" y="909016"/>
            <a:ext cx="5685399" cy="5039969"/>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pic>
        <p:nvPicPr>
          <p:cNvPr id="3" name="Graphic 2">
            <a:extLst>
              <a:ext uri="{FF2B5EF4-FFF2-40B4-BE49-F238E27FC236}">
                <a16:creationId xmlns:a16="http://schemas.microsoft.com/office/drawing/2014/main" id="{68D34A61-0B4C-7668-21C4-92101CEE4BE3}"/>
              </a:ext>
            </a:extLst>
          </p:cNvPr>
          <p:cNvPicPr>
            <a:picLocks/>
          </p:cNvPicPr>
          <p:nvPr userDrawn="1"/>
        </p:nvPicPr>
        <p:blipFill>
          <a:blip>
            <a:extLst>
              <a:ext uri="{96DAC541-7B7A-43D3-8B79-37D633B846F1}">
                <asvg:svgBlip xmlns:asvg="http://schemas.microsoft.com/office/drawing/2016/SVG/main" r:embed="rId3"/>
              </a:ext>
            </a:extLst>
          </a:blip>
          <a:stretch>
            <a:fillRect/>
          </a:stretch>
        </p:blipFill>
        <p:spPr>
          <a:xfrm>
            <a:off x="6541267" y="1217512"/>
            <a:ext cx="36576" cy="521208"/>
          </a:xfrm>
          <a:prstGeom prst="rect">
            <a:avLst/>
          </a:prstGeom>
        </p:spPr>
      </p:pic>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433023" y="3788229"/>
            <a:ext cx="4961795" cy="1919224"/>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6446428" y="5720288"/>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103273" y="5720287"/>
            <a:ext cx="2805405" cy="365125"/>
          </a:xfrm>
        </p:spPr>
        <p:txBody>
          <a:bodyPr/>
          <a:lstStyle>
            <a:lvl1pPr algn="l">
              <a:defRPr>
                <a:solidFill>
                  <a:schemeClr val="tx1"/>
                </a:solidFill>
                <a:effectLst/>
              </a:defRPr>
            </a:lvl1pPr>
          </a:lstStyle>
          <a:p>
            <a:endParaRPr lang="en-US" dirty="0"/>
          </a:p>
        </p:txBody>
      </p:sp>
    </p:spTree>
    <p:extLst>
      <p:ext uri="{BB962C8B-B14F-4D97-AF65-F5344CB8AC3E}">
        <p14:creationId xmlns:p14="http://schemas.microsoft.com/office/powerpoint/2010/main" val="98978036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738094" y="825703"/>
            <a:ext cx="4522936" cy="932688"/>
          </a:xfrm>
        </p:spPr>
        <p:txBody>
          <a:bodyPr anchor="t" anchorCtr="0"/>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5672379" cy="6858000"/>
          </a:xfrm>
          <a:blipFill dpi="0" rotWithShape="1">
            <a:blip r:embed="rId2">
              <a:alphaModFix amt="60000"/>
            </a:blip>
            <a:srcRect/>
            <a:stretch>
              <a:fillRect r="-14454"/>
            </a:stretch>
          </a:blipFill>
        </p:spPr>
        <p:txBody>
          <a:bodyPr/>
          <a:lstStyle/>
          <a:p>
            <a:r>
              <a:rPr lang="en-US"/>
              <a:t>Click icon to add picture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9680" y="457200"/>
            <a:ext cx="1845772" cy="365125"/>
          </a:xfrm>
        </p:spPr>
        <p:txBody>
          <a:bodyPr/>
          <a:lstStyle>
            <a:lvl1pPr algn="r">
              <a:defRPr/>
            </a:lvl1p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748429" y="1789540"/>
            <a:ext cx="4512601" cy="49834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0985879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73104"/>
            <a:ext cx="4572000" cy="932688"/>
          </a:xfrm>
        </p:spPr>
        <p:txBody>
          <a:bodyPr anchor="b"/>
          <a:lstStyle>
            <a:lvl1pPr>
              <a:defRPr sz="3200"/>
            </a:lvl1pPr>
          </a:lstStyle>
          <a:p>
            <a:r>
              <a:rPr lang="en-US"/>
              <a:t>Click to edit Master title style</a:t>
            </a:r>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12585" y="457200"/>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72618" y="457200"/>
            <a:ext cx="2805405" cy="365125"/>
          </a:xfrm>
        </p:spPr>
        <p:txBody>
          <a:bodyPr/>
          <a:lstStyle>
            <a:lvl1pPr>
              <a:defRPr>
                <a:solidFill>
                  <a:schemeClr val="tx1"/>
                </a:solidFill>
                <a:effectLst/>
              </a:defRPr>
            </a:lvl1pPr>
          </a:lstStyle>
          <a:p>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13816" y="1933808"/>
            <a:ext cx="4572000" cy="49834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3" name="Picture Placeholder 10">
            <a:extLst>
              <a:ext uri="{FF2B5EF4-FFF2-40B4-BE49-F238E27FC236}">
                <a16:creationId xmlns:a16="http://schemas.microsoft.com/office/drawing/2014/main" id="{3CD55653-C8C9-068F-CF5A-7E1436D7EFA1}"/>
              </a:ext>
            </a:extLst>
          </p:cNvPr>
          <p:cNvSpPr>
            <a:spLocks noGrp="1"/>
          </p:cNvSpPr>
          <p:nvPr>
            <p:ph type="pic" sz="quarter" idx="13"/>
          </p:nvPr>
        </p:nvSpPr>
        <p:spPr>
          <a:xfrm>
            <a:off x="6519621" y="0"/>
            <a:ext cx="5672379" cy="6858000"/>
          </a:xfrm>
          <a:blipFill dpi="0" rotWithShape="1">
            <a:blip r:embed="rId2">
              <a:alphaModFix amt="60000"/>
            </a:blip>
            <a:srcRect/>
            <a:stretch>
              <a:fillRect r="-14454"/>
            </a:stretch>
          </a:blipFill>
        </p:spPr>
        <p:txBody>
          <a:bodyPr/>
          <a:lstStyle/>
          <a:p>
            <a:r>
              <a:rPr lang="en-US"/>
              <a:t>Click icon to add picture</a:t>
            </a:r>
            <a:endParaRPr lang="en-US" dirty="0"/>
          </a:p>
        </p:txBody>
      </p:sp>
    </p:spTree>
    <p:extLst>
      <p:ext uri="{BB962C8B-B14F-4D97-AF65-F5344CB8AC3E}">
        <p14:creationId xmlns:p14="http://schemas.microsoft.com/office/powerpoint/2010/main" val="32607263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866298" y="831603"/>
            <a:ext cx="3401568" cy="1527048"/>
          </a:xfrm>
        </p:spPr>
        <p:txBody>
          <a:bodyPr anchor="t" anchorCtr="0">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038109" cy="6858000"/>
          </a:xfrm>
          <a:blipFill dpi="0" rotWithShape="1">
            <a:blip r:embed="rId2">
              <a:alphaModFix amt="60000"/>
            </a:blip>
            <a:srcRect/>
            <a:stretch>
              <a:fillRect r="-7758"/>
            </a:stretch>
          </a:blipFill>
        </p:spPr>
        <p:txBody>
          <a:bodyPr/>
          <a:lstStyle/>
          <a:p>
            <a:r>
              <a:rPr lang="en-US"/>
              <a:t>Click icon to add picture</a:t>
            </a:r>
            <a:endParaRPr lang="en-US" dirty="0"/>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8869680" y="457200"/>
            <a:ext cx="1847088" cy="365125"/>
          </a:xfrm>
        </p:spPr>
        <p:txBody>
          <a:bodyPr/>
          <a:lstStyle>
            <a:lvl1pPr algn="r">
              <a:defRPr/>
            </a:lvl1pPr>
          </a:lstStyle>
          <a:p>
            <a:endParaRPr lang="en-US" dirty="0"/>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7866425" y="2379232"/>
            <a:ext cx="3401568" cy="409575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0985781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22960"/>
            <a:ext cx="3401568" cy="1527048"/>
          </a:xfrm>
        </p:spPr>
        <p:txBody>
          <a:bodyPr anchor="b">
            <a:normAutofit/>
          </a:bodyPr>
          <a:lstStyle>
            <a:lvl1pPr>
              <a:defRPr sz="3200"/>
            </a:lvl1pPr>
          </a:lstStyle>
          <a:p>
            <a:r>
              <a:rPr lang="en-US"/>
              <a:t>Click to edit Master title style</a:t>
            </a:r>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21269" y="457200"/>
            <a:ext cx="429207" cy="365125"/>
          </a:xfr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472" y="457200"/>
            <a:ext cx="1847088" cy="365125"/>
          </a:xfrm>
        </p:spPr>
        <p:txBody>
          <a:bodyPr/>
          <a:lstStyle>
            <a:lvl1pPr>
              <a:defRPr>
                <a:solidFill>
                  <a:schemeClr val="tx1"/>
                </a:solidFill>
                <a:effectLst/>
              </a:defRPr>
            </a:lvl1pPr>
          </a:lstStyle>
          <a:p>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13816" y="2377440"/>
            <a:ext cx="3401568" cy="4095750"/>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4761780" y="0"/>
            <a:ext cx="7430219" cy="6858000"/>
          </a:xfrm>
          <a:blipFill dpi="0" rotWithShape="1">
            <a:blip r:embed="rId2">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2300935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997417" y="822516"/>
            <a:ext cx="3273552" cy="1942773"/>
          </a:xfrm>
        </p:spPr>
        <p:txBody>
          <a:bodyPr anchor="t" anchorCtr="0">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220197" cy="6858000"/>
          </a:xfrm>
          <a:blipFill dpi="0" rotWithShape="1">
            <a:blip r:embed="rId2">
              <a:alphaModFix amt="60000"/>
            </a:blip>
            <a:srcRect/>
            <a:stretch>
              <a:fillRect l="1" r="-7773"/>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998411" y="2778536"/>
            <a:ext cx="3273552" cy="292608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7987743" y="5714645"/>
            <a:ext cx="429207" cy="365125"/>
          </a:xfrm>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47220" y="5715000"/>
            <a:ext cx="2335165" cy="365125"/>
          </a:xfrm>
        </p:spPr>
        <p:txBody>
          <a:bodyPr/>
          <a:lstStyle/>
          <a:p>
            <a:endParaRPr lang="en-US" dirty="0"/>
          </a:p>
        </p:txBody>
      </p:sp>
    </p:spTree>
    <p:extLst>
      <p:ext uri="{BB962C8B-B14F-4D97-AF65-F5344CB8AC3E}">
        <p14:creationId xmlns:p14="http://schemas.microsoft.com/office/powerpoint/2010/main" val="39572923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09413" y="4299577"/>
            <a:ext cx="3739896" cy="1390330"/>
          </a:xfrm>
        </p:spPr>
        <p:txBody>
          <a:bodyPr anchor="t">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692106"/>
          </a:xfrm>
          <a:blipFill dpi="0" rotWithShape="1">
            <a:blip r:embed="rId2">
              <a:alphaModFix amt="60000"/>
            </a:blip>
            <a:srcRect/>
            <a:stretch>
              <a:fillRect t="-1" b="-25541"/>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4299576"/>
            <a:ext cx="6400800" cy="1390330"/>
          </a:xfrm>
        </p:spPr>
        <p:txBody>
          <a:bodyPr>
            <a:noAutofit/>
          </a:bodyPr>
          <a:lstStyle>
            <a:lvl1pPr marL="0" indent="0">
              <a:buFont typeface="Arial" panose="020B0604020202020204" pitchFamily="34" charset="0"/>
              <a:buNone/>
              <a:defRPr sz="1800"/>
            </a:lvl1pPr>
            <a:lvl2pPr marL="228600" indent="0">
              <a:buFont typeface="Arial" panose="020B0604020202020204" pitchFamily="34" charset="0"/>
              <a:buNone/>
              <a:defRPr sz="1600"/>
            </a:lvl2pPr>
            <a:lvl3pPr marL="457200" indent="0">
              <a:buFont typeface="Arial" panose="020B0604020202020204" pitchFamily="34" charset="0"/>
              <a:buNone/>
              <a:defRPr sz="1400"/>
            </a:lvl3pPr>
            <a:lvl4pPr marL="685800" indent="0">
              <a:buFont typeface="Arial" panose="020B0604020202020204" pitchFamily="34" charset="0"/>
              <a:buNone/>
              <a:defRPr sz="1200"/>
            </a:lvl4pPr>
            <a:lvl5pPr marL="914400" indent="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65726902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3791259"/>
            <a:ext cx="2953618" cy="1892808"/>
          </a:xfrm>
        </p:spPr>
        <p:txBody>
          <a:bodyPr anchor="t">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141683"/>
          </a:xfrm>
          <a:blipFill dpi="0" rotWithShape="1">
            <a:blip r:embed="rId2">
              <a:alphaModFix amt="60000"/>
            </a:blip>
            <a:srcRect/>
            <a:stretch>
              <a:fillRect t="2" b="-20264"/>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3791259"/>
            <a:ext cx="7772400" cy="2240280"/>
          </a:xfrm>
        </p:spPr>
        <p:txBody>
          <a:bodyPr>
            <a:noAutofit/>
          </a:bodyPr>
          <a:lstStyle>
            <a:lvl1pPr marL="0" indent="0">
              <a:buFont typeface="Arial" panose="020B0604020202020204" pitchFamily="34" charset="0"/>
              <a:buNone/>
              <a:defRPr sz="1800"/>
            </a:lvl1pPr>
            <a:lvl2pPr marL="228600" indent="0">
              <a:buFont typeface="Arial" panose="020B0604020202020204" pitchFamily="34" charset="0"/>
              <a:buNone/>
              <a:defRPr sz="1600"/>
            </a:lvl2pPr>
            <a:lvl3pPr marL="457200" indent="0">
              <a:buFont typeface="Arial" panose="020B0604020202020204" pitchFamily="34" charset="0"/>
              <a:buNone/>
              <a:defRPr sz="1400"/>
            </a:lvl3pPr>
            <a:lvl4pPr marL="685800" indent="0">
              <a:buFont typeface="Arial" panose="020B0604020202020204" pitchFamily="34" charset="0"/>
              <a:buNone/>
              <a:defRPr sz="1200"/>
            </a:lvl4pPr>
            <a:lvl5pPr marL="914400" indent="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37050003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223" y="833527"/>
            <a:ext cx="2953618" cy="1892808"/>
          </a:xfrm>
        </p:spPr>
        <p:txBody>
          <a:bodyPr anchor="t">
            <a:normAutofit/>
          </a:bodyPr>
          <a:lstStyle>
            <a:lvl1pPr>
              <a:defRPr sz="3200"/>
            </a:lvl1pPr>
          </a:lstStyle>
          <a:p>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69680" y="457200"/>
            <a:ext cx="1847088" cy="365125"/>
          </a:xfrm>
        </p:spPr>
        <p:txBody>
          <a:bodyPr/>
          <a:lstStyle>
            <a:lvl1pPr algn="r">
              <a:defRPr/>
            </a:lvl1p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0936224" y="457200"/>
            <a:ext cx="429207" cy="365125"/>
          </a:xfrm>
        </p:spPr>
        <p:txBody>
          <a:bodyPr/>
          <a:lstStyle>
            <a:lvl1pPr algn="r">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833527"/>
            <a:ext cx="7772400" cy="2240280"/>
          </a:xfrm>
        </p:spPr>
        <p:txBody>
          <a:bodyPr>
            <a:noAutofit/>
          </a:bodyPr>
          <a:lstStyle>
            <a:lvl1pPr marL="0" indent="0">
              <a:buFont typeface="Arial" panose="020B0604020202020204" pitchFamily="34" charset="0"/>
              <a:buNone/>
              <a:defRPr sz="1800"/>
            </a:lvl1pPr>
            <a:lvl2pPr marL="228600" indent="0">
              <a:buFont typeface="Arial" panose="020B0604020202020204" pitchFamily="34" charset="0"/>
              <a:buNone/>
              <a:defRPr sz="1600"/>
            </a:lvl2pPr>
            <a:lvl3pPr marL="457200" indent="0">
              <a:buFont typeface="Arial" panose="020B0604020202020204" pitchFamily="34" charset="0"/>
              <a:buNone/>
              <a:defRPr sz="1400"/>
            </a:lvl3pPr>
            <a:lvl4pPr marL="685800" indent="0">
              <a:buFont typeface="Arial" panose="020B0604020202020204" pitchFamily="34" charset="0"/>
              <a:buNone/>
              <a:defRPr sz="1200"/>
            </a:lvl4pPr>
            <a:lvl5pPr marL="914400" indent="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3079730"/>
            <a:ext cx="12192000" cy="3778270"/>
          </a:xfrm>
          <a:blipFill dpi="0" rotWithShape="1">
            <a:blip r:embed="rId2">
              <a:alphaModFix amt="60000"/>
            </a:blip>
            <a:srcRect/>
            <a:stretch>
              <a:fillRect/>
            </a:stretch>
          </a:blipFill>
        </p:spPr>
        <p:txBody>
          <a:bodyPr/>
          <a:lstStyle/>
          <a:p>
            <a:r>
              <a:rPr lang="en-US"/>
              <a:t>Click icon to add picture</a:t>
            </a:r>
            <a:endParaRPr lang="en-US" dirty="0"/>
          </a:p>
        </p:txBody>
      </p:sp>
    </p:spTree>
    <p:extLst>
      <p:ext uri="{BB962C8B-B14F-4D97-AF65-F5344CB8AC3E}">
        <p14:creationId xmlns:p14="http://schemas.microsoft.com/office/powerpoint/2010/main" val="27983993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635034"/>
            <a:ext cx="10972802" cy="970463"/>
          </a:xfrm>
        </p:spPr>
        <p:txBody>
          <a:bodyPr anchor="ct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909210" y="1828800"/>
            <a:ext cx="5701655" cy="4088298"/>
          </a:xfrm>
          <a:blipFill dpi="0" rotWithShape="1">
            <a:blip r:embed="rId2">
              <a:alphaModFix amt="60000"/>
            </a:blip>
            <a:srcRect/>
            <a:stretch>
              <a:fillRect/>
            </a:stretch>
          </a:blipFill>
        </p:spPr>
        <p:txBody>
          <a:bodyPr/>
          <a:lstStyle/>
          <a:p>
            <a:r>
              <a:rPr lang="en-US"/>
              <a:t>Click icon to add picture</a:t>
            </a:r>
            <a:endParaRPr lang="en-US" dirty="0"/>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327395" y="1828800"/>
            <a:ext cx="4251960" cy="4428871"/>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2104" y="5943600"/>
            <a:ext cx="429207" cy="365125"/>
          </a:xfrm>
        </p:spPr>
        <p:txBody>
          <a:bodyPr/>
          <a:lstStyle>
            <a:lvl1pPr algn="l">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472" y="5943600"/>
            <a:ext cx="1845772" cy="365125"/>
          </a:xfrm>
        </p:spPr>
        <p:txBody>
          <a:bodyPr/>
          <a:lstStyle>
            <a:lvl1pPr algn="l">
              <a:defRPr/>
            </a:lvl1pPr>
          </a:lstStyle>
          <a:p>
            <a:endParaRPr lang="en-US" dirty="0"/>
          </a:p>
        </p:txBody>
      </p:sp>
    </p:spTree>
    <p:extLst>
      <p:ext uri="{BB962C8B-B14F-4D97-AF65-F5344CB8AC3E}">
        <p14:creationId xmlns:p14="http://schemas.microsoft.com/office/powerpoint/2010/main" val="303104794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14645"/>
            <a:ext cx="4672584" cy="1453896"/>
          </a:xfrm>
        </p:spPr>
        <p:txBody>
          <a:bodyPr>
            <a:normAutofit/>
          </a:bodyPr>
          <a:lstStyle>
            <a:lvl1pPr>
              <a:defRPr sz="36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904874" y="2971800"/>
            <a:ext cx="4219217" cy="2968589"/>
          </a:xfrm>
          <a:blipFill dpi="0" rotWithShape="1">
            <a:blip r:embed="rId2">
              <a:alphaModFix amt="60000"/>
            </a:blip>
            <a:srcRect/>
            <a:stretch>
              <a:fillRect l="148" t="-11888" r="-148" b="-11048"/>
            </a:stretch>
          </a:blipFill>
        </p:spPr>
        <p:txBody>
          <a:bodyPr/>
          <a:lstStyle/>
          <a:p>
            <a:r>
              <a:rPr lang="en-US"/>
              <a:t>Click icon to add picture</a:t>
            </a:r>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2104" y="5943600"/>
            <a:ext cx="429207" cy="365125"/>
          </a:xfrm>
        </p:spPr>
        <p:txBody>
          <a:bodyPr/>
          <a:lstStyle>
            <a:lvl1pPr algn="l">
              <a:defRPr/>
            </a:lvl1pPr>
          </a:lstStyle>
          <a:p>
            <a:fld id="{CC057153-B650-4DEB-B370-79DDCFDCE934}" type="slidenum">
              <a:rPr lang="en-US" smtClean="0"/>
              <a:pPr/>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472" y="5943600"/>
            <a:ext cx="1845772" cy="365125"/>
          </a:xfrm>
        </p:spPr>
        <p:txBody>
          <a:bodyPr/>
          <a:lstStyle>
            <a:lvl1pPr algn="l">
              <a:defRPr/>
            </a:lvl1pPr>
          </a:lstStyle>
          <a:p>
            <a:endParaRPr lang="en-US" dirty="0"/>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5694950" y="838031"/>
            <a:ext cx="5585925" cy="5783263"/>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a:p>
            <a:pPr lvl="3"/>
            <a:r>
              <a:rPr lang="en-US"/>
              <a:t>Fourth level</a:t>
            </a:r>
          </a:p>
        </p:txBody>
      </p:sp>
    </p:spTree>
    <p:extLst>
      <p:ext uri="{BB962C8B-B14F-4D97-AF65-F5344CB8AC3E}">
        <p14:creationId xmlns:p14="http://schemas.microsoft.com/office/powerpoint/2010/main" val="170426146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828825"/>
            <a:ext cx="3657603" cy="1453896"/>
          </a:xfrm>
        </p:spPr>
        <p:txBody>
          <a:bodyPr anchor="t">
            <a:normAutofit/>
          </a:bodyPr>
          <a:lstStyle>
            <a:lvl1pPr>
              <a:defRPr sz="3200"/>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953473" y="2662694"/>
            <a:ext cx="2826675" cy="3273309"/>
          </a:xfrm>
          <a:blipFill dpi="0" rotWithShape="1">
            <a:blip r:embed="rId2">
              <a:alphaModFix amt="60000"/>
            </a:blip>
            <a:srcRect/>
            <a:stretch>
              <a:fillRect/>
            </a:stretch>
          </a:blipFill>
        </p:spPr>
        <p:txBody>
          <a:bodyPr/>
          <a:lstStyle>
            <a:lvl1pPr marL="0" indent="0">
              <a:buNone/>
              <a:defRPr/>
            </a:lvl1pPr>
          </a:lstStyle>
          <a:p>
            <a:r>
              <a:rPr lang="en-US"/>
              <a:t>Click icon to add picture</a:t>
            </a:r>
            <a:endParaRPr lang="en-US" dirty="0"/>
          </a:p>
        </p:txBody>
      </p:sp>
      <p:sp>
        <p:nvSpPr>
          <p:cNvPr id="4" name="Slide Number Placeholder 3">
            <a:extLst>
              <a:ext uri="{FF2B5EF4-FFF2-40B4-BE49-F238E27FC236}">
                <a16:creationId xmlns:a16="http://schemas.microsoft.com/office/drawing/2014/main" id="{47484806-6EE6-E9E7-C756-577E511C944C}"/>
              </a:ext>
            </a:extLst>
          </p:cNvPr>
          <p:cNvSpPr>
            <a:spLocks noGrp="1"/>
          </p:cNvSpPr>
          <p:nvPr>
            <p:ph type="sldNum" sz="quarter" idx="16"/>
          </p:nvPr>
        </p:nvSpPr>
        <p:spPr>
          <a:xfrm>
            <a:off x="830476" y="5943600"/>
            <a:ext cx="429207" cy="365125"/>
          </a:xfrm>
        </p:spPr>
        <p:txBody>
          <a:bodyPr/>
          <a:lstStyle/>
          <a:p>
            <a:fld id="{CC057153-B650-4DEB-B370-79DDCFDCE934}" type="slidenum">
              <a:rPr lang="en-US" smtClean="0"/>
              <a:pPr/>
              <a:t>‹#›</a:t>
            </a:fld>
            <a:endParaRPr lang="en-US" dirty="0"/>
          </a:p>
        </p:txBody>
      </p:sp>
      <p:sp>
        <p:nvSpPr>
          <p:cNvPr id="3" name="Footer Placeholder 2">
            <a:extLst>
              <a:ext uri="{FF2B5EF4-FFF2-40B4-BE49-F238E27FC236}">
                <a16:creationId xmlns:a16="http://schemas.microsoft.com/office/drawing/2014/main" id="{E85E95BE-BAAA-0962-1F37-8E80B5075B4D}"/>
              </a:ext>
            </a:extLst>
          </p:cNvPr>
          <p:cNvSpPr>
            <a:spLocks noGrp="1"/>
          </p:cNvSpPr>
          <p:nvPr>
            <p:ph type="ftr" sz="quarter" idx="15"/>
          </p:nvPr>
        </p:nvSpPr>
        <p:spPr>
          <a:xfrm>
            <a:off x="1490553" y="5943600"/>
            <a:ext cx="1845772" cy="365125"/>
          </a:xfrm>
        </p:spPr>
        <p:txBody>
          <a:bodyPr/>
          <a:lstStyle/>
          <a:p>
            <a:endParaRPr lang="en-US" dirty="0"/>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708493" y="840587"/>
            <a:ext cx="6561138" cy="6035040"/>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15780488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7624688" y="4318002"/>
            <a:ext cx="3741303" cy="1727191"/>
          </a:xfrm>
        </p:spPr>
        <p:txBody>
          <a:bodyPr anchor="b" anchorCtr="0">
            <a:normAutofit/>
          </a:bodyPr>
          <a:lstStyle>
            <a:lvl1pPr>
              <a:lnSpc>
                <a:spcPct val="110000"/>
              </a:lnSpc>
              <a:defRPr sz="2000" b="0" i="0" cap="none" spc="0" baseline="0">
                <a:solidFill>
                  <a:schemeClr val="tx1"/>
                </a:solidFill>
                <a:latin typeface="+mn-lt"/>
                <a:cs typeface="Poppins Light" pitchFamily="2" charset="77"/>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777240" y="603503"/>
            <a:ext cx="10535513" cy="4334256"/>
          </a:xfrm>
        </p:spPr>
        <p:txBody>
          <a:bodyPr anchor="b">
            <a:normAutofit/>
          </a:bodyPr>
          <a:lstStyle>
            <a:lvl1pPr marL="0" indent="0">
              <a:lnSpc>
                <a:spcPct val="90000"/>
              </a:lnSpc>
              <a:spcBef>
                <a:spcPts val="0"/>
              </a:spcBef>
              <a:buNone/>
              <a:defRPr sz="17500" b="1">
                <a:solidFill>
                  <a:schemeClr val="tx1"/>
                </a:solidFill>
                <a:latin typeface="+mj-lt"/>
                <a:cs typeface="Poppins" pitchFamily="2" charset="77"/>
              </a:defRPr>
            </a:lvl1pPr>
          </a:lstStyle>
          <a:p>
            <a:pPr lvl="0"/>
            <a:r>
              <a:rPr lang="en-US" dirty="0"/>
              <a: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endParaRPr lang="en-US" dirty="0"/>
          </a:p>
        </p:txBody>
      </p:sp>
      <p:pic>
        <p:nvPicPr>
          <p:cNvPr id="3" name="Graphic 2">
            <a:extLst>
              <a:ext uri="{FF2B5EF4-FFF2-40B4-BE49-F238E27FC236}">
                <a16:creationId xmlns:a16="http://schemas.microsoft.com/office/drawing/2014/main" id="{212892AD-A824-80C0-23D0-A50E8E6086C1}"/>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77710" y="676656"/>
            <a:ext cx="36576" cy="521208"/>
          </a:xfrm>
          <a:prstGeom prst="rect">
            <a:avLst/>
          </a:prstGeom>
        </p:spPr>
      </p:pic>
    </p:spTree>
    <p:extLst>
      <p:ext uri="{BB962C8B-B14F-4D97-AF65-F5344CB8AC3E}">
        <p14:creationId xmlns:p14="http://schemas.microsoft.com/office/powerpoint/2010/main" val="105622158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Number Large 2">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E0ABD31F-6790-1046-FAA9-F005395197D6}"/>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77710" y="676656"/>
            <a:ext cx="36576" cy="521208"/>
          </a:xfrm>
          <a:prstGeom prst="rect">
            <a:avLst/>
          </a:prstGeom>
        </p:spPr>
      </p:pic>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3733074" y="4520514"/>
            <a:ext cx="7525512" cy="1545336"/>
          </a:xfrm>
        </p:spPr>
        <p:txBody>
          <a:bodyPr anchor="b" anchorCtr="0">
            <a:normAutofit/>
          </a:bodyPr>
          <a:lstStyle>
            <a:lvl1pPr algn="r">
              <a:lnSpc>
                <a:spcPct val="110000"/>
              </a:lnSpc>
              <a:defRPr sz="2000" b="0" i="0" cap="none" spc="0" baseline="0">
                <a:solidFill>
                  <a:schemeClr val="tx1"/>
                </a:solidFill>
                <a:latin typeface="+mn-lt"/>
                <a:cs typeface="Poppins Light" pitchFamily="2" charset="77"/>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777240" y="912730"/>
            <a:ext cx="10543032" cy="4206240"/>
          </a:xfrm>
        </p:spPr>
        <p:txBody>
          <a:bodyPr anchor="b">
            <a:normAutofit/>
          </a:bodyPr>
          <a:lstStyle>
            <a:lvl1pPr marL="0" indent="0" algn="l">
              <a:lnSpc>
                <a:spcPct val="90000"/>
              </a:lnSpc>
              <a:buNone/>
              <a:defRPr sz="17500" b="1">
                <a:solidFill>
                  <a:schemeClr val="tx1"/>
                </a:solidFill>
                <a:latin typeface="+mj-lt"/>
                <a:cs typeface="Poppins" pitchFamily="2" charset="77"/>
              </a:defRPr>
            </a:lvl1pPr>
          </a:lstStyle>
          <a:p>
            <a:pPr lvl="0"/>
            <a:r>
              <a:rPr lang="en-US" dirty="0"/>
              <a:t>##%</a:t>
            </a:r>
          </a:p>
        </p:txBody>
      </p:sp>
      <p:sp>
        <p:nvSpPr>
          <p:cNvPr id="5" name="Slide Number Placeholder 4">
            <a:extLst>
              <a:ext uri="{FF2B5EF4-FFF2-40B4-BE49-F238E27FC236}">
                <a16:creationId xmlns:a16="http://schemas.microsoft.com/office/drawing/2014/main" id="{F593D60A-2641-9137-7CFC-67D963578820}"/>
              </a:ext>
            </a:extLst>
          </p:cNvPr>
          <p:cNvSpPr>
            <a:spLocks noGrp="1"/>
          </p:cNvSpPr>
          <p:nvPr>
            <p:ph type="sldNum" sz="quarter" idx="15"/>
          </p:nvPr>
        </p:nvSpPr>
        <p:spPr/>
        <p:txBody>
          <a:bodyPr/>
          <a:lstStyle/>
          <a:p>
            <a:fld id="{CC057153-B650-4DEB-B370-79DDCFDCE934}" type="slidenum">
              <a:rPr lang="en-US" smtClean="0"/>
              <a:pPr/>
              <a:t>‹#›</a:t>
            </a:fld>
            <a:endParaRPr lang="en-US" dirty="0"/>
          </a:p>
        </p:txBody>
      </p:sp>
      <p:sp>
        <p:nvSpPr>
          <p:cNvPr id="4" name="Footer Placeholder 3">
            <a:extLst>
              <a:ext uri="{FF2B5EF4-FFF2-40B4-BE49-F238E27FC236}">
                <a16:creationId xmlns:a16="http://schemas.microsoft.com/office/drawing/2014/main" id="{7F79D38F-DE10-E2BB-5C22-9A8C0781F150}"/>
              </a:ext>
            </a:extLst>
          </p:cNvPr>
          <p:cNvSpPr>
            <a:spLocks noGrp="1"/>
          </p:cNvSpPr>
          <p:nvPr>
            <p:ph type="ftr" sz="quarter" idx="14"/>
          </p:nvPr>
        </p:nvSpPr>
        <p:spPr/>
        <p:txBody>
          <a:bodyPr/>
          <a:lstStyle/>
          <a:p>
            <a:endParaRPr lang="en-US" dirty="0"/>
          </a:p>
        </p:txBody>
      </p:sp>
    </p:spTree>
    <p:extLst>
      <p:ext uri="{BB962C8B-B14F-4D97-AF65-F5344CB8AC3E}">
        <p14:creationId xmlns:p14="http://schemas.microsoft.com/office/powerpoint/2010/main" val="429014706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6889898" y="1318437"/>
            <a:ext cx="4368688" cy="4747413"/>
          </a:xfrm>
        </p:spPr>
        <p:txBody>
          <a:bodyPr anchor="b" anchorCtr="0">
            <a:normAutofit/>
          </a:bodyPr>
          <a:lstStyle>
            <a:lvl1pPr algn="r">
              <a:lnSpc>
                <a:spcPct val="110000"/>
              </a:lnSpc>
              <a:defRPr sz="2000" b="0" i="0" cap="none" spc="0" baseline="0">
                <a:solidFill>
                  <a:schemeClr val="tx1"/>
                </a:solidFill>
                <a:latin typeface="+mn-lt"/>
                <a:cs typeface="Poppins Light" pitchFamily="2" charset="77"/>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777240" y="1318437"/>
            <a:ext cx="5318760" cy="5335420"/>
          </a:xfrm>
        </p:spPr>
        <p:txBody>
          <a:bodyPr anchor="b">
            <a:normAutofit/>
          </a:bodyPr>
          <a:lstStyle>
            <a:lvl1pPr marL="0" indent="0" algn="l">
              <a:lnSpc>
                <a:spcPct val="90000"/>
              </a:lnSpc>
              <a:buNone/>
              <a:defRPr sz="17500" b="1">
                <a:solidFill>
                  <a:schemeClr val="tx1"/>
                </a:solidFill>
                <a:latin typeface="+mj-lt"/>
                <a:cs typeface="Poppins" pitchFamily="2" charset="77"/>
              </a:defRPr>
            </a:lvl1pPr>
          </a:lstStyle>
          <a:p>
            <a:pPr lvl="0"/>
            <a:r>
              <a:rPr lang="en-US" dirty="0"/>
              <a:t>##%</a:t>
            </a:r>
          </a:p>
        </p:txBody>
      </p:sp>
      <p:pic>
        <p:nvPicPr>
          <p:cNvPr id="3" name="Graphic 2">
            <a:extLst>
              <a:ext uri="{FF2B5EF4-FFF2-40B4-BE49-F238E27FC236}">
                <a16:creationId xmlns:a16="http://schemas.microsoft.com/office/drawing/2014/main" id="{F17F8DEA-3543-B752-B9E3-AC000CAB4672}"/>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177710" y="676656"/>
            <a:ext cx="36576" cy="521208"/>
          </a:xfrm>
          <a:prstGeom prst="rect">
            <a:avLst/>
          </a:prstGeom>
        </p:spPr>
      </p:pic>
      <p:sp>
        <p:nvSpPr>
          <p:cNvPr id="4" name="Footer Placeholder 3">
            <a:extLst>
              <a:ext uri="{FF2B5EF4-FFF2-40B4-BE49-F238E27FC236}">
                <a16:creationId xmlns:a16="http://schemas.microsoft.com/office/drawing/2014/main" id="{67F2F7EA-5D69-7C1B-CCA8-B001A58AE38D}"/>
              </a:ext>
            </a:extLst>
          </p:cNvPr>
          <p:cNvSpPr>
            <a:spLocks noGrp="1"/>
          </p:cNvSpPr>
          <p:nvPr>
            <p:ph type="ftr" sz="quarter" idx="14"/>
          </p:nvPr>
        </p:nvSpPr>
        <p:spPr>
          <a:xfrm>
            <a:off x="8869680" y="722163"/>
            <a:ext cx="1845772" cy="365125"/>
          </a:xfrm>
        </p:spPr>
        <p:txBody>
          <a:bodyPr/>
          <a:lstStyle>
            <a:lvl1pPr algn="r">
              <a:defRPr/>
            </a:lvl1pPr>
          </a:lstStyle>
          <a:p>
            <a:endParaRPr lang="en-US" dirty="0"/>
          </a:p>
        </p:txBody>
      </p:sp>
      <p:sp>
        <p:nvSpPr>
          <p:cNvPr id="5" name="Slide Number Placeholder 4">
            <a:extLst>
              <a:ext uri="{FF2B5EF4-FFF2-40B4-BE49-F238E27FC236}">
                <a16:creationId xmlns:a16="http://schemas.microsoft.com/office/drawing/2014/main" id="{3B75CC0F-ADA3-ABFA-0894-792752304D3D}"/>
              </a:ext>
            </a:extLst>
          </p:cNvPr>
          <p:cNvSpPr>
            <a:spLocks noGrp="1"/>
          </p:cNvSpPr>
          <p:nvPr>
            <p:ph type="sldNum" sz="quarter" idx="15"/>
          </p:nvPr>
        </p:nvSpPr>
        <p:spPr>
          <a:xfrm>
            <a:off x="10936224" y="722163"/>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47455250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4">
    <p:bg>
      <p:bgRef idx="1001">
        <a:schemeClr val="bg1"/>
      </p:bgRef>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D617F66D-47D7-5FE5-3A3F-34A22FF6A160}"/>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6077712" y="5660464"/>
            <a:ext cx="36576" cy="521208"/>
          </a:xfrm>
          <a:prstGeom prst="rect">
            <a:avLst/>
          </a:prstGeom>
        </p:spPr>
      </p:pic>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377440" y="4809744"/>
            <a:ext cx="7525512" cy="1545336"/>
          </a:xfrm>
        </p:spPr>
        <p:txBody>
          <a:bodyPr>
            <a:normAutofit/>
          </a:bodyPr>
          <a:lstStyle>
            <a:lvl1pPr algn="ctr">
              <a:lnSpc>
                <a:spcPct val="110000"/>
              </a:lnSpc>
              <a:defRPr sz="2000" b="0" i="0" cap="none" spc="0" baseline="0">
                <a:solidFill>
                  <a:schemeClr val="tx1"/>
                </a:solidFill>
                <a:latin typeface="+mn-lt"/>
                <a:cs typeface="Poppins Light" pitchFamily="2" charset="77"/>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824484" y="558436"/>
            <a:ext cx="10543032" cy="4206240"/>
          </a:xfrm>
        </p:spPr>
        <p:txBody>
          <a:bodyPr anchor="b">
            <a:normAutofit/>
          </a:bodyPr>
          <a:lstStyle>
            <a:lvl1pPr marL="0" indent="0" algn="ctr">
              <a:lnSpc>
                <a:spcPct val="90000"/>
              </a:lnSpc>
              <a:buNone/>
              <a:defRPr sz="23200" b="1">
                <a:solidFill>
                  <a:schemeClr val="tx1"/>
                </a:solidFill>
                <a:latin typeface="+mj-lt"/>
                <a:cs typeface="Poppins" pitchFamily="2" charset="77"/>
              </a:defRPr>
            </a:lvl1pPr>
          </a:lstStyle>
          <a:p>
            <a:pPr lvl="0"/>
            <a:r>
              <a:rPr lang="en-US"/>
              <a:t>##%</a:t>
            </a:r>
          </a:p>
        </p:txBody>
      </p:sp>
    </p:spTree>
    <p:extLst>
      <p:ext uri="{BB962C8B-B14F-4D97-AF65-F5344CB8AC3E}">
        <p14:creationId xmlns:p14="http://schemas.microsoft.com/office/powerpoint/2010/main" val="1184023182"/>
      </p:ext>
    </p:extLst>
  </p:cSld>
  <p:clrMapOvr>
    <a:overrideClrMapping bg1="lt1" tx1="dk1" bg2="lt2" tx2="dk2" accent1="accent1" accent2="accent2" accent3="accent3" accent4="accent4" accent5="accent5" accent6="accent6" hlink="hlink" folHlink="folHlink"/>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pic>
        <p:nvPicPr>
          <p:cNvPr id="3" name="Graphic 2">
            <a:extLst>
              <a:ext uri="{FF2B5EF4-FFF2-40B4-BE49-F238E27FC236}">
                <a16:creationId xmlns:a16="http://schemas.microsoft.com/office/drawing/2014/main" id="{4B9366FF-A392-C240-F718-4B73E04621E0}"/>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6077712" y="5660464"/>
            <a:ext cx="36576" cy="521208"/>
          </a:xfrm>
          <a:prstGeom prst="rect">
            <a:avLst/>
          </a:prstGeom>
        </p:spPr>
      </p:pic>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962912" y="626364"/>
            <a:ext cx="8266176" cy="5605272"/>
          </a:xfrm>
        </p:spPr>
        <p:txBody>
          <a:bodyPr anchor="ctr">
            <a:noAutofit/>
          </a:bodyPr>
          <a:lstStyle>
            <a:lvl1pPr marL="0" indent="0" algn="ctr">
              <a:lnSpc>
                <a:spcPct val="100000"/>
              </a:lnSpc>
              <a:buNone/>
              <a:defRPr sz="4000" b="1" i="0" cap="all" spc="50" baseline="0">
                <a:latin typeface="+mj-lt"/>
                <a:cs typeface="Poppins" pitchFamily="2" charset="77"/>
              </a:defRPr>
            </a:lvl1pPr>
            <a:lvl2pPr marL="228600" indent="0" algn="ctr">
              <a:lnSpc>
                <a:spcPct val="100000"/>
              </a:lnSpc>
              <a:buNone/>
              <a:defRPr sz="3600" b="1" i="0" cap="all" spc="50" baseline="0">
                <a:latin typeface="+mj-lt"/>
                <a:cs typeface="Poppins" pitchFamily="2" charset="77"/>
              </a:defRPr>
            </a:lvl2pPr>
            <a:lvl3pPr marL="457200" indent="0" algn="ctr">
              <a:lnSpc>
                <a:spcPct val="100000"/>
              </a:lnSpc>
              <a:buNone/>
              <a:defRPr sz="3200" b="1" i="0" cap="all" spc="50" baseline="0">
                <a:latin typeface="+mj-lt"/>
                <a:cs typeface="Poppins" pitchFamily="2" charset="77"/>
              </a:defRPr>
            </a:lvl3pPr>
            <a:lvl4pPr marL="685800" indent="0" algn="ctr">
              <a:lnSpc>
                <a:spcPct val="100000"/>
              </a:lnSpc>
              <a:buNone/>
              <a:defRPr sz="2800" b="1" i="0" cap="all" spc="50" baseline="0">
                <a:latin typeface="+mj-lt"/>
                <a:cs typeface="Poppins" pitchFamily="2" charset="77"/>
              </a:defRPr>
            </a:lvl4pPr>
            <a:lvl5pPr marL="914400" indent="0" algn="ctr">
              <a:lnSpc>
                <a:spcPct val="100000"/>
              </a:lnSpc>
              <a:buNone/>
              <a:defRPr sz="2400" b="1" i="0" cap="all" spc="50" baseline="0">
                <a:latin typeface="+mj-lt"/>
                <a:cs typeface="Poppins" pitchFamily="2" charset="7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3251477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Statement 2">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9520A179-8E3E-2B95-A97F-C68296952939}"/>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a:off x="928148" y="921438"/>
            <a:ext cx="36576" cy="521208"/>
          </a:xfrm>
          <a:prstGeom prst="rect">
            <a:avLst/>
          </a:prstGeom>
        </p:spPr>
      </p:pic>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813816" y="1996848"/>
            <a:ext cx="8266176" cy="4142232"/>
          </a:xfrm>
        </p:spPr>
        <p:txBody>
          <a:bodyPr anchor="b">
            <a:noAutofit/>
          </a:bodyPr>
          <a:lstStyle>
            <a:lvl1pPr marL="0" indent="0">
              <a:lnSpc>
                <a:spcPct val="100000"/>
              </a:lnSpc>
              <a:buNone/>
              <a:defRPr sz="4000" b="1" i="0" cap="all" spc="50" baseline="0">
                <a:latin typeface="+mj-lt"/>
                <a:cs typeface="Poppins" pitchFamily="2" charset="77"/>
              </a:defRPr>
            </a:lvl1pPr>
            <a:lvl2pPr marL="228600" indent="0">
              <a:lnSpc>
                <a:spcPct val="100000"/>
              </a:lnSpc>
              <a:buNone/>
              <a:defRPr sz="3200" b="1" i="0" cap="all" spc="50" baseline="0">
                <a:latin typeface="+mj-lt"/>
                <a:cs typeface="Poppins" pitchFamily="2" charset="77"/>
              </a:defRPr>
            </a:lvl2pPr>
            <a:lvl3pPr marL="457200" indent="0">
              <a:lnSpc>
                <a:spcPct val="100000"/>
              </a:lnSpc>
              <a:buNone/>
              <a:defRPr sz="2800" b="1" i="0" cap="all" spc="50" baseline="0">
                <a:latin typeface="+mj-lt"/>
                <a:cs typeface="Poppins" pitchFamily="2" charset="77"/>
              </a:defRPr>
            </a:lvl3pPr>
            <a:lvl4pPr marL="685800" indent="0">
              <a:lnSpc>
                <a:spcPct val="100000"/>
              </a:lnSpc>
              <a:buNone/>
              <a:defRPr sz="2400" b="1" i="0" cap="all" spc="50" baseline="0">
                <a:latin typeface="+mj-lt"/>
                <a:cs typeface="Poppins" pitchFamily="2" charset="77"/>
              </a:defRPr>
            </a:lvl4pPr>
            <a:lvl5pPr marL="914400" indent="0">
              <a:lnSpc>
                <a:spcPct val="100000"/>
              </a:lnSpc>
              <a:buNone/>
              <a:defRPr sz="2000" b="1" i="0" cap="all" spc="50" baseline="0">
                <a:latin typeface="+mj-lt"/>
                <a:cs typeface="Poppins" pitchFamily="2" charset="7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449345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824681" y="760672"/>
            <a:ext cx="8266176" cy="5605272"/>
          </a:xfrm>
        </p:spPr>
        <p:txBody>
          <a:bodyPr anchor="t">
            <a:noAutofit/>
          </a:bodyPr>
          <a:lstStyle>
            <a:lvl1pPr marL="0" indent="0">
              <a:lnSpc>
                <a:spcPct val="100000"/>
              </a:lnSpc>
              <a:buNone/>
              <a:defRPr sz="4000" b="1" i="0" cap="all" spc="50" baseline="0">
                <a:latin typeface="+mj-lt"/>
                <a:cs typeface="Poppins" pitchFamily="2" charset="77"/>
              </a:defRPr>
            </a:lvl1pPr>
            <a:lvl2pPr marL="228600" indent="0">
              <a:lnSpc>
                <a:spcPct val="100000"/>
              </a:lnSpc>
              <a:buNone/>
              <a:defRPr sz="3200" b="1" i="0" cap="all" spc="50" baseline="0">
                <a:latin typeface="+mj-lt"/>
                <a:cs typeface="Poppins" pitchFamily="2" charset="77"/>
              </a:defRPr>
            </a:lvl2pPr>
            <a:lvl3pPr marL="457200" indent="0">
              <a:lnSpc>
                <a:spcPct val="100000"/>
              </a:lnSpc>
              <a:buNone/>
              <a:defRPr sz="2800" b="1" i="0" cap="all" spc="50" baseline="0">
                <a:latin typeface="+mj-lt"/>
                <a:cs typeface="Poppins" pitchFamily="2" charset="77"/>
              </a:defRPr>
            </a:lvl3pPr>
            <a:lvl4pPr marL="685800" indent="0">
              <a:lnSpc>
                <a:spcPct val="100000"/>
              </a:lnSpc>
              <a:buNone/>
              <a:defRPr sz="2400" b="1" i="0" cap="all" spc="50" baseline="0">
                <a:latin typeface="+mj-lt"/>
                <a:cs typeface="Poppins" pitchFamily="2" charset="77"/>
              </a:defRPr>
            </a:lvl4pPr>
            <a:lvl5pPr marL="914400" indent="0">
              <a:lnSpc>
                <a:spcPct val="100000"/>
              </a:lnSpc>
              <a:buNone/>
              <a:defRPr sz="2000" b="1" i="0" cap="all" spc="50" baseline="0">
                <a:latin typeface="+mj-lt"/>
                <a:cs typeface="Poppins" pitchFamily="2" charset="77"/>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3" name="Graphic 2">
            <a:extLst>
              <a:ext uri="{FF2B5EF4-FFF2-40B4-BE49-F238E27FC236}">
                <a16:creationId xmlns:a16="http://schemas.microsoft.com/office/drawing/2014/main" id="{94584083-25C0-4BCD-77BF-0F4B50C89CEC}"/>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0986884" y="676656"/>
            <a:ext cx="36576" cy="521208"/>
          </a:xfrm>
          <a:prstGeom prst="rect">
            <a:avLst/>
          </a:prstGeom>
        </p:spPr>
      </p:pic>
      <p:sp>
        <p:nvSpPr>
          <p:cNvPr id="4" name="Footer Placeholder 3">
            <a:extLst>
              <a:ext uri="{FF2B5EF4-FFF2-40B4-BE49-F238E27FC236}">
                <a16:creationId xmlns:a16="http://schemas.microsoft.com/office/drawing/2014/main" id="{74F9D7C9-2DBC-E12A-4A0F-59AD76DB1119}"/>
              </a:ext>
            </a:extLst>
          </p:cNvPr>
          <p:cNvSpPr>
            <a:spLocks noGrp="1"/>
          </p:cNvSpPr>
          <p:nvPr>
            <p:ph type="ftr" sz="quarter" idx="14"/>
          </p:nvPr>
        </p:nvSpPr>
        <p:spPr>
          <a:xfrm>
            <a:off x="8869680" y="5717127"/>
            <a:ext cx="1845772" cy="365125"/>
          </a:xfrm>
        </p:spPr>
        <p:txBody>
          <a:bodyPr/>
          <a:lstStyle>
            <a:lvl1pPr algn="r">
              <a:defRPr/>
            </a:lvl1pPr>
          </a:lstStyle>
          <a:p>
            <a:endParaRPr lang="en-US" dirty="0"/>
          </a:p>
        </p:txBody>
      </p:sp>
      <p:sp>
        <p:nvSpPr>
          <p:cNvPr id="5" name="Slide Number Placeholder 4">
            <a:extLst>
              <a:ext uri="{FF2B5EF4-FFF2-40B4-BE49-F238E27FC236}">
                <a16:creationId xmlns:a16="http://schemas.microsoft.com/office/drawing/2014/main" id="{03A58948-847F-22CD-2AA2-CF3475976FFB}"/>
              </a:ext>
            </a:extLst>
          </p:cNvPr>
          <p:cNvSpPr>
            <a:spLocks noGrp="1"/>
          </p:cNvSpPr>
          <p:nvPr>
            <p:ph type="sldNum" sz="quarter" idx="15"/>
          </p:nvPr>
        </p:nvSpPr>
        <p:spPr>
          <a:xfrm>
            <a:off x="10936224" y="5714645"/>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94910409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812600" y="5601041"/>
            <a:ext cx="8229600" cy="466344"/>
          </a:xfrm>
        </p:spPr>
        <p:txBody>
          <a:bodyPr anchor="ctr">
            <a:normAutofit/>
          </a:bodyPr>
          <a:lstStyle>
            <a:lvl1pPr>
              <a:lnSpc>
                <a:spcPct val="120000"/>
              </a:lnSpc>
              <a:defRPr sz="2000" b="0" i="0" cap="none" baseline="0">
                <a:solidFill>
                  <a:schemeClr val="tx1"/>
                </a:solidFill>
                <a:latin typeface="+mn-lt"/>
                <a:cs typeface="Poppins Light" pitchFamily="2" charset="77"/>
              </a:defRPr>
            </a:lvl1pPr>
          </a:lstStyle>
          <a:p>
            <a:r>
              <a:rPr lang="en-US" dirty="0"/>
              <a:t>Quote Author</a:t>
            </a:r>
          </a:p>
        </p:txBody>
      </p:sp>
      <p:pic>
        <p:nvPicPr>
          <p:cNvPr id="3" name="Graphic 2">
            <a:extLst>
              <a:ext uri="{FF2B5EF4-FFF2-40B4-BE49-F238E27FC236}">
                <a16:creationId xmlns:a16="http://schemas.microsoft.com/office/drawing/2014/main" id="{8025C941-1D26-5955-DC05-31D96A1D00E3}"/>
              </a:ext>
            </a:extLst>
          </p:cNvPr>
          <p:cNvPicPr>
            <a:picLocks/>
          </p:cNvPicPr>
          <p:nvPr userDrawn="1"/>
        </p:nvPicPr>
        <p:blipFill>
          <a:blip>
            <a:extLst>
              <a:ext uri="{96DAC541-7B7A-43D3-8B79-37D633B846F1}">
                <asvg:svgBlip xmlns:asvg="http://schemas.microsoft.com/office/drawing/2016/SVG/main" r:embed="rId2"/>
              </a:ext>
            </a:extLst>
          </a:blip>
          <a:stretch>
            <a:fillRect/>
          </a:stretch>
        </p:blipFill>
        <p:spPr>
          <a:xfrm rot="16200000">
            <a:off x="10983213" y="5660464"/>
            <a:ext cx="36576" cy="521208"/>
          </a:xfrm>
          <a:prstGeom prst="rect">
            <a:avLst/>
          </a:prstGeom>
        </p:spPr>
      </p:pic>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792280" y="776028"/>
            <a:ext cx="8229600" cy="4572000"/>
          </a:xfrm>
        </p:spPr>
        <p:txBody>
          <a:bodyPr anchor="t" anchorCtr="0">
            <a:normAutofit/>
          </a:bodyPr>
          <a:lstStyle>
            <a:lvl1pPr marL="164592" indent="-164592">
              <a:lnSpc>
                <a:spcPct val="100000"/>
              </a:lnSpc>
              <a:spcBef>
                <a:spcPts val="0"/>
              </a:spcBef>
              <a:buNone/>
              <a:defRPr sz="4000" b="1" cap="all" spc="50" baseline="0">
                <a:latin typeface="+mj-lt"/>
                <a:cs typeface="Poppins" pitchFamily="2" charset="77"/>
              </a:defRPr>
            </a:lvl1pPr>
          </a:lstStyle>
          <a:p>
            <a:pPr lvl="0"/>
            <a:r>
              <a:rPr lang="en-US" dirty="0"/>
              <a:t>Click to add Quote</a:t>
            </a:r>
          </a:p>
        </p:txBody>
      </p:sp>
    </p:spTree>
    <p:extLst>
      <p:ext uri="{BB962C8B-B14F-4D97-AF65-F5344CB8AC3E}">
        <p14:creationId xmlns:p14="http://schemas.microsoft.com/office/powerpoint/2010/main" val="337953462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677009" y="4802977"/>
            <a:ext cx="9043416" cy="466344"/>
          </a:xfrm>
        </p:spPr>
        <p:txBody>
          <a:bodyPr anchor="ctr">
            <a:normAutofit/>
          </a:bodyPr>
          <a:lstStyle>
            <a:lvl1pPr>
              <a:lnSpc>
                <a:spcPct val="120000"/>
              </a:lnSpc>
              <a:defRPr sz="2000" b="0" i="0" cap="none" spc="0" baseline="0">
                <a:solidFill>
                  <a:schemeClr val="tx1"/>
                </a:solidFill>
                <a:latin typeface="+mn-lt"/>
                <a:cs typeface="Poppins Light" pitchFamily="2" charset="77"/>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499616" y="1344168"/>
            <a:ext cx="9198864" cy="3291840"/>
          </a:xfrm>
        </p:spPr>
        <p:txBody>
          <a:bodyPr anchor="ctr">
            <a:normAutofit/>
          </a:bodyPr>
          <a:lstStyle>
            <a:lvl1pPr marL="164592" indent="-164592">
              <a:lnSpc>
                <a:spcPct val="100000"/>
              </a:lnSpc>
              <a:spcBef>
                <a:spcPts val="0"/>
              </a:spcBef>
              <a:buNone/>
              <a:defRPr sz="4000" b="1" i="0" cap="all" spc="50" baseline="0">
                <a:latin typeface="+mj-lt"/>
                <a:cs typeface="Poppins" pitchFamily="2" charset="77"/>
              </a:defRPr>
            </a:lvl1pPr>
          </a:lstStyle>
          <a:p>
            <a:pPr lvl="0"/>
            <a:r>
              <a:rPr lang="en-US" dirty="0"/>
              <a:t>Click to add Quote</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579537492"/>
      </p:ext>
    </p:extLst>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885444" y="4572000"/>
            <a:ext cx="8805672" cy="466344"/>
          </a:xfrm>
        </p:spPr>
        <p:txBody>
          <a:bodyPr anchor="ctr">
            <a:normAutofit/>
          </a:bodyPr>
          <a:lstStyle>
            <a:lvl1pPr>
              <a:lnSpc>
                <a:spcPct val="120000"/>
              </a:lnSpc>
              <a:defRPr sz="2000" b="0" i="0" cap="none" spc="0" baseline="0">
                <a:solidFill>
                  <a:schemeClr val="tx1"/>
                </a:solidFill>
                <a:latin typeface="+mn-lt"/>
                <a:cs typeface="Poppins Light" pitchFamily="2" charset="77"/>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807720" y="944880"/>
            <a:ext cx="8961120" cy="3474720"/>
          </a:xfrm>
        </p:spPr>
        <p:txBody>
          <a:bodyPr anchor="ctr">
            <a:normAutofit/>
          </a:bodyPr>
          <a:lstStyle>
            <a:lvl1pPr marL="164592" indent="-164592">
              <a:lnSpc>
                <a:spcPct val="100000"/>
              </a:lnSpc>
              <a:spcBef>
                <a:spcPts val="0"/>
              </a:spcBef>
              <a:buNone/>
              <a:defRPr sz="4200" b="1" i="0" cap="all" spc="50" baseline="0">
                <a:latin typeface="+mj-lt"/>
                <a:cs typeface="Poppins" pitchFamily="2" charset="77"/>
              </a:defRPr>
            </a:lvl1pPr>
          </a:lstStyle>
          <a:p>
            <a:pPr lvl="0"/>
            <a:r>
              <a:rPr lang="en-US" dirty="0"/>
              <a:t>Click to add Quote</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428772864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09723" y="829551"/>
            <a:ext cx="10741152" cy="1132258"/>
          </a:xfrm>
        </p:spPr>
        <p:txBody>
          <a:bodyPr/>
          <a:lstStyle/>
          <a:p>
            <a:r>
              <a:rPr lang="en-US"/>
              <a:t>Click to edit Master title style</a:t>
            </a:r>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553" y="457200"/>
            <a:ext cx="1845772" cy="365125"/>
          </a:xfrm>
        </p:spPr>
        <p:txBody>
          <a:bodyPr/>
          <a:lstStyle/>
          <a:p>
            <a:endParaRPr lang="en-US" dirty="0"/>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809723" y="1980371"/>
            <a:ext cx="5181600" cy="4351338"/>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369148" y="1980371"/>
            <a:ext cx="5181600" cy="4351338"/>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5886875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wo Content 2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3816" y="1615443"/>
            <a:ext cx="3437583" cy="4099202"/>
          </a:xfrm>
        </p:spPr>
        <p:txBody>
          <a:bodyPr>
            <a:normAutofit/>
          </a:bodyPr>
          <a:lstStyle>
            <a:lvl1pPr>
              <a:defRPr sz="3200"/>
            </a:lvl1pPr>
          </a:lstStyle>
          <a:p>
            <a:r>
              <a:rPr lang="en-US"/>
              <a:t>Click to edit Master title style</a:t>
            </a:r>
            <a:endParaRPr lang="en-US" dirty="0"/>
          </a:p>
        </p:txBody>
      </p:sp>
      <p:sp>
        <p:nvSpPr>
          <p:cNvPr id="3" name="Picture Placeholder 10">
            <a:extLst>
              <a:ext uri="{FF2B5EF4-FFF2-40B4-BE49-F238E27FC236}">
                <a16:creationId xmlns:a16="http://schemas.microsoft.com/office/drawing/2014/main" id="{77FBFB58-BD7D-0E9B-7D02-1BE0CDCEA434}"/>
              </a:ext>
            </a:extLst>
          </p:cNvPr>
          <p:cNvSpPr>
            <a:spLocks noGrp="1"/>
          </p:cNvSpPr>
          <p:nvPr>
            <p:ph type="pic" sz="quarter" idx="15"/>
          </p:nvPr>
        </p:nvSpPr>
        <p:spPr>
          <a:xfrm>
            <a:off x="0" y="0"/>
            <a:ext cx="12192000" cy="972457"/>
          </a:xfrm>
          <a:blipFill dpi="0" rotWithShape="1">
            <a:blip r:embed="rId2">
              <a:alphaModFix amt="60000"/>
            </a:blip>
            <a:srcRect/>
            <a:stretch>
              <a:fillRect l="1" t="1" r="-5" b="-482"/>
            </a:stretch>
          </a:blipFill>
        </p:spPr>
        <p:txBody>
          <a:bodyPr/>
          <a:lstStyle/>
          <a:p>
            <a:r>
              <a:rPr lang="en-US"/>
              <a:t>Click icon to add picture</a:t>
            </a:r>
            <a:endParaRPr lang="en-US" dirty="0"/>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5151840" y="1615442"/>
            <a:ext cx="6119865" cy="2011680"/>
          </a:xfrm>
        </p:spPr>
        <p:txBody>
          <a:bodyPr>
            <a:normAutofit/>
          </a:bodyPr>
          <a:lstStyle>
            <a:lvl1pPr marL="0" indent="0">
              <a:lnSpc>
                <a:spcPct val="90000"/>
              </a:lnSpc>
              <a:buNone/>
              <a:defRPr sz="1800"/>
            </a:lvl1pPr>
            <a:lvl2pPr marL="228600" indent="0">
              <a:lnSpc>
                <a:spcPct val="90000"/>
              </a:lnSpc>
              <a:buNone/>
              <a:defRPr sz="1600"/>
            </a:lvl2pPr>
            <a:lvl3pPr marL="457200" indent="0">
              <a:lnSpc>
                <a:spcPct val="90000"/>
              </a:lnSpc>
              <a:buNone/>
              <a:defRPr sz="1400"/>
            </a:lvl3pPr>
            <a:lvl4pPr marL="685800" indent="0">
              <a:lnSpc>
                <a:spcPct val="90000"/>
              </a:lnSpc>
              <a:buNone/>
              <a:defRPr sz="1200"/>
            </a:lvl4pPr>
            <a:lvl5pPr marL="914400" indent="0">
              <a:lnSpc>
                <a:spcPct val="90000"/>
              </a:lnSpc>
              <a:buNone/>
              <a:defRPr sz="1100"/>
            </a:lvl5pPr>
          </a:lstStyle>
          <a:p>
            <a:pPr lvl="0"/>
            <a:r>
              <a:rPr lang="en-US"/>
              <a:t>Click to edit Master text styles</a:t>
            </a:r>
          </a:p>
          <a:p>
            <a:pPr lvl="1"/>
            <a:r>
              <a:rPr lang="en-US"/>
              <a:t>Second level</a:t>
            </a:r>
          </a:p>
          <a:p>
            <a:pPr lvl="2"/>
            <a:r>
              <a:rPr lang="en-US"/>
              <a:t>Third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5148775" y="3945380"/>
            <a:ext cx="6119865" cy="2011680"/>
          </a:xfrm>
        </p:spPr>
        <p:txBody>
          <a:bodyPr>
            <a:normAutofit/>
          </a:bodyPr>
          <a:lstStyle>
            <a:lvl1pPr marL="0" indent="0">
              <a:lnSpc>
                <a:spcPct val="90000"/>
              </a:lnSpc>
              <a:buNone/>
              <a:defRPr sz="1800"/>
            </a:lvl1pPr>
            <a:lvl2pPr marL="228600" indent="0">
              <a:lnSpc>
                <a:spcPct val="90000"/>
              </a:lnSpc>
              <a:buNone/>
              <a:defRPr sz="1600"/>
            </a:lvl2pPr>
            <a:lvl3pPr marL="457200" indent="0">
              <a:lnSpc>
                <a:spcPct val="90000"/>
              </a:lnSpc>
              <a:buNone/>
              <a:defRPr sz="1400"/>
            </a:lvl3pPr>
            <a:lvl4pPr marL="685800" indent="0">
              <a:lnSpc>
                <a:spcPct val="90000"/>
              </a:lnSpc>
              <a:buNone/>
              <a:defRPr sz="1200"/>
            </a:lvl4pPr>
            <a:lvl5pPr marL="914400" indent="0">
              <a:lnSpc>
                <a:spcPct val="90000"/>
              </a:lnSpc>
              <a:buNone/>
              <a:defRPr sz="11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0476" y="5943600"/>
            <a:ext cx="429207" cy="365125"/>
          </a:xfrm>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490553" y="5943600"/>
            <a:ext cx="1845772" cy="365125"/>
          </a:xfrm>
        </p:spPr>
        <p:txBody>
          <a:bodyPr/>
          <a:lstStyle/>
          <a:p>
            <a:endParaRPr lang="en-US" dirty="0"/>
          </a:p>
        </p:txBody>
      </p:sp>
    </p:spTree>
    <p:extLst>
      <p:ext uri="{BB962C8B-B14F-4D97-AF65-F5344CB8AC3E}">
        <p14:creationId xmlns:p14="http://schemas.microsoft.com/office/powerpoint/2010/main" val="409238876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809625" y="830733"/>
            <a:ext cx="10439463" cy="1143292"/>
          </a:xfrm>
        </p:spPr>
        <p:txBody>
          <a:bodyPr/>
          <a:lstStyle/>
          <a:p>
            <a:r>
              <a:rPr lang="en-US"/>
              <a:t>Click to edit Master title style</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a:xfrm>
            <a:off x="1490553" y="457200"/>
            <a:ext cx="1845772" cy="365125"/>
          </a:xfrm>
        </p:spPr>
        <p:txBody>
          <a:bodyPr/>
          <a:lstStyle/>
          <a:p>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809625" y="2007011"/>
            <a:ext cx="4937760" cy="559834"/>
          </a:xfrm>
        </p:spPr>
        <p:txBody>
          <a:bodyPr anchor="b">
            <a:normAutofit/>
          </a:bodyPr>
          <a:lstStyle>
            <a:lvl1pPr marL="0" indent="0">
              <a:lnSpc>
                <a:spcPct val="90000"/>
              </a:lnSpc>
              <a:buNone/>
              <a:defRPr sz="2000" b="1" i="0" cap="all" baseline="0">
                <a:latin typeface="Poppins" pitchFamily="2" charset="77"/>
                <a:cs typeface="Poppins"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30246" y="2007011"/>
            <a:ext cx="4937760" cy="559834"/>
          </a:xfrm>
        </p:spPr>
        <p:txBody>
          <a:bodyPr anchor="b">
            <a:normAutofit/>
          </a:bodyPr>
          <a:lstStyle>
            <a:lvl1pPr marL="0" indent="0">
              <a:lnSpc>
                <a:spcPct val="90000"/>
              </a:lnSpc>
              <a:buNone/>
              <a:defRPr sz="2000" b="1" i="0" cap="all" baseline="0">
                <a:latin typeface="Poppins" pitchFamily="2" charset="77"/>
                <a:cs typeface="Poppins" pitchFamily="2"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809625" y="2708876"/>
            <a:ext cx="4937760" cy="3763963"/>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330246" y="2708876"/>
            <a:ext cx="4937760" cy="3763963"/>
          </a:xfrm>
        </p:spPr>
        <p:txBody>
          <a:bodyPr>
            <a:normAutofit/>
          </a:bodyPr>
          <a:lstStyle>
            <a:lvl1pPr>
              <a:defRPr sz="1800"/>
            </a:lvl1pPr>
            <a:lvl2pPr>
              <a:defRPr sz="1600"/>
            </a:lvl2pPr>
            <a:lvl3pPr>
              <a:defRPr sz="1400"/>
            </a:lvl3pPr>
            <a:lvl4pPr>
              <a:defRPr sz="1200"/>
            </a:lvl4pPr>
            <a:lvl5pPr>
              <a:defRPr sz="11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16720123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516938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282688310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813816" y="847531"/>
            <a:ext cx="3595634" cy="1757505"/>
          </a:xfrm>
        </p:spPr>
        <p:txBody>
          <a:bodyPr anchor="t">
            <a:normAutofit/>
          </a:bodyPr>
          <a:lstStyle>
            <a:lvl1pPr>
              <a:defRPr sz="2800"/>
            </a:lvl1pPr>
          </a:lstStyle>
          <a:p>
            <a:r>
              <a:rPr lang="en-US"/>
              <a:t>Click to edit Master title style</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a:xfrm>
            <a:off x="1490553" y="457200"/>
            <a:ext cx="1845772" cy="365125"/>
          </a:xfrm>
        </p:spPr>
        <p:txBody>
          <a:bodyPr/>
          <a:lstStyle/>
          <a:p>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813816" y="2605036"/>
            <a:ext cx="3595634" cy="3993263"/>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813868" y="842371"/>
            <a:ext cx="6440258" cy="5755109"/>
          </a:xfrm>
        </p:spPr>
        <p:txBody>
          <a:bodyPr>
            <a:normAutofit/>
          </a:bodyPr>
          <a:lstStyle>
            <a:lvl1pPr>
              <a:defRPr sz="1800"/>
            </a:lvl1pPr>
            <a:lvl2pPr>
              <a:defRPr sz="1600"/>
            </a:lvl2pPr>
            <a:lvl3pPr>
              <a:defRPr sz="1400"/>
            </a:lvl3pPr>
            <a:lvl4pPr>
              <a:defRPr sz="1200"/>
            </a:lvl4pPr>
            <a:lvl5pPr>
              <a:defRPr sz="12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106716125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813816" y="894666"/>
            <a:ext cx="3595634" cy="2212313"/>
          </a:xfrm>
        </p:spPr>
        <p:txBody>
          <a:bodyPr anchor="t">
            <a:normAutofit/>
          </a:bodyPr>
          <a:lstStyle>
            <a:lvl1pPr>
              <a:defRPr sz="28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813816" y="3163019"/>
            <a:ext cx="3585586" cy="3434638"/>
          </a:xfrm>
        </p:spPr>
        <p:txBody>
          <a:bodyPr anchor="t" anchorCtr="0">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5589154" y="894665"/>
            <a:ext cx="5685399" cy="5039969"/>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a:xfrm>
            <a:off x="8869680" y="5934634"/>
            <a:ext cx="1845772" cy="365125"/>
          </a:xfrm>
        </p:spPr>
        <p:txBody>
          <a:bodyPr/>
          <a:lstStyle>
            <a:lvl1pPr algn="r">
              <a:defRPr/>
            </a:lvl1p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a:xfrm>
            <a:off x="10936224" y="5943600"/>
            <a:ext cx="429207" cy="365125"/>
          </a:xfrm>
        </p:spPr>
        <p:txBody>
          <a:bodyPr/>
          <a:lstStyle>
            <a:lvl1pPr algn="r">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63519554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5390" y="826903"/>
            <a:ext cx="7342307" cy="1133856"/>
          </a:xfrm>
        </p:spPr>
        <p:txBody>
          <a:bodyPr anchor="t" anchorCtr="0">
            <a:noAutofit/>
          </a:bodyPr>
          <a:lstStyle>
            <a:lvl1pPr algn="l">
              <a:defRPr sz="3200"/>
            </a:lvl1p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1490553" y="457200"/>
            <a:ext cx="1845772" cy="365125"/>
          </a:xfrm>
        </p:spPr>
        <p:txBody>
          <a:bodyPr/>
          <a:lstStyle/>
          <a:p>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15390" y="1996874"/>
            <a:ext cx="10467653" cy="2743200"/>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3" name="Picture Placeholder 10">
            <a:extLst>
              <a:ext uri="{FF2B5EF4-FFF2-40B4-BE49-F238E27FC236}">
                <a16:creationId xmlns:a16="http://schemas.microsoft.com/office/drawing/2014/main" id="{F099A399-8358-4832-8F28-17D6ED3E7425}"/>
              </a:ext>
            </a:extLst>
          </p:cNvPr>
          <p:cNvSpPr>
            <a:spLocks noGrp="1"/>
          </p:cNvSpPr>
          <p:nvPr>
            <p:ph type="pic" sz="quarter" idx="15"/>
          </p:nvPr>
        </p:nvSpPr>
        <p:spPr>
          <a:xfrm>
            <a:off x="0" y="5885543"/>
            <a:ext cx="12192000" cy="972457"/>
          </a:xfrm>
          <a:blipFill dpi="0" rotWithShape="1">
            <a:blip r:embed="rId2">
              <a:alphaModFix amt="60000"/>
            </a:blip>
            <a:srcRect/>
            <a:stretch>
              <a:fillRect l="1" t="1" r="-5" b="-482"/>
            </a:stretch>
          </a:blipFill>
        </p:spPr>
        <p:txBody>
          <a:bodyPr/>
          <a:lstStyle/>
          <a:p>
            <a:r>
              <a:rPr lang="en-US"/>
              <a:t>Click icon to add picture</a:t>
            </a:r>
            <a:endParaRPr lang="en-US" dirty="0"/>
          </a:p>
        </p:txBody>
      </p:sp>
    </p:spTree>
    <p:extLst>
      <p:ext uri="{BB962C8B-B14F-4D97-AF65-F5344CB8AC3E}">
        <p14:creationId xmlns:p14="http://schemas.microsoft.com/office/powerpoint/2010/main" val="1036967514"/>
      </p:ext>
    </p:extLst>
  </p:cSld>
  <p:clrMapOvr>
    <a:overrideClrMapping bg1="lt1" tx1="dk1" bg2="lt2" tx2="dk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3816" y="822648"/>
            <a:ext cx="8430767" cy="1842020"/>
          </a:xfrm>
        </p:spPr>
        <p:txBody>
          <a:bodyPr anchor="t" anchorCtr="0">
            <a:noAutofit/>
          </a:bodyPr>
          <a:lstStyle>
            <a:lvl1pPr>
              <a:defRPr sz="32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813816" y="2717420"/>
            <a:ext cx="8430639" cy="1279615"/>
          </a:xfrm>
        </p:spPr>
        <p:txBody>
          <a:bodyPr>
            <a:no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Tree>
    <p:extLst>
      <p:ext uri="{BB962C8B-B14F-4D97-AF65-F5344CB8AC3E}">
        <p14:creationId xmlns:p14="http://schemas.microsoft.com/office/powerpoint/2010/main" val="1516513610"/>
      </p:ext>
    </p:extLst>
  </p:cSld>
  <p:clrMapOvr>
    <a:overrideClrMapping bg1="lt1" tx1="dk1" bg2="lt2" tx2="dk2" accent1="accent1" accent2="accent2" accent3="accent3" accent4="accent4" accent5="accent5" accent6="accent6" hlink="hlink" folHlink="folHlink"/>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Conclusion 3 Photo">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15390" y="826903"/>
            <a:ext cx="7342307" cy="1133856"/>
          </a:xfrm>
        </p:spPr>
        <p:txBody>
          <a:bodyPr anchor="t" anchorCtr="0">
            <a:noAutofit/>
          </a:bodyPr>
          <a:lstStyle>
            <a:lvl1pPr algn="l">
              <a:defRPr sz="3200"/>
            </a:lvl1pPr>
          </a:lstStyle>
          <a:p>
            <a:r>
              <a:rPr lang="en-US"/>
              <a:t>Click to edit Master title style</a:t>
            </a:r>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830476" y="457200"/>
            <a:ext cx="429207" cy="365125"/>
          </a:xfrm>
        </p:spPr>
        <p:txBody>
          <a:bodyPr/>
          <a:lstStyle/>
          <a:p>
            <a:fld id="{CC057153-B650-4DEB-B370-79DDCFDCE934}" type="slidenum">
              <a:rPr lang="en-US" smtClean="0"/>
              <a:t>‹#›</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1490553" y="457200"/>
            <a:ext cx="1845772" cy="365125"/>
          </a:xfrm>
        </p:spPr>
        <p:txBody>
          <a:bodyPr/>
          <a:lstStyle/>
          <a:p>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815390" y="1993392"/>
            <a:ext cx="10467653" cy="1769533"/>
          </a:xfrm>
        </p:spPr>
        <p:txBody>
          <a:bodyPr>
            <a:normAutofit/>
          </a:bodyPr>
          <a:lstStyle>
            <a:lvl1pPr marL="0" indent="0">
              <a:buNone/>
              <a:defRPr sz="1800"/>
            </a:lvl1pPr>
            <a:lvl2pPr marL="228600" indent="0">
              <a:buNone/>
              <a:defRPr sz="1600"/>
            </a:lvl2pPr>
            <a:lvl3pPr marL="457200" indent="0">
              <a:buNone/>
              <a:defRPr sz="1400"/>
            </a:lvl3pPr>
            <a:lvl4pPr marL="685800" indent="0">
              <a:buNone/>
              <a:defRPr sz="1200"/>
            </a:lvl4pPr>
            <a:lvl5pPr marL="914400" indent="0">
              <a:buNone/>
              <a:defRPr sz="1100"/>
            </a:lvl5pPr>
          </a:lstStyle>
          <a:p>
            <a:pPr lvl="0"/>
            <a:r>
              <a:rPr lang="en-US"/>
              <a:t>Click to edit Master text styles</a:t>
            </a:r>
          </a:p>
          <a:p>
            <a:pPr lvl="1"/>
            <a:r>
              <a:rPr lang="en-US"/>
              <a:t>Second level</a:t>
            </a:r>
          </a:p>
          <a:p>
            <a:pPr lvl="2"/>
            <a:r>
              <a:rPr lang="en-US"/>
              <a:t>Third level</a:t>
            </a:r>
          </a:p>
        </p:txBody>
      </p:sp>
      <p:sp>
        <p:nvSpPr>
          <p:cNvPr id="9" name="Picture Placeholder 10">
            <a:extLst>
              <a:ext uri="{FF2B5EF4-FFF2-40B4-BE49-F238E27FC236}">
                <a16:creationId xmlns:a16="http://schemas.microsoft.com/office/drawing/2014/main" id="{6274E4BF-A9CB-F772-DFA6-C511FFC5541A}"/>
              </a:ext>
            </a:extLst>
          </p:cNvPr>
          <p:cNvSpPr>
            <a:spLocks noGrp="1"/>
          </p:cNvSpPr>
          <p:nvPr>
            <p:ph type="pic" sz="quarter" idx="14"/>
          </p:nvPr>
        </p:nvSpPr>
        <p:spPr>
          <a:xfrm>
            <a:off x="1" y="4495800"/>
            <a:ext cx="12191999" cy="2362200"/>
          </a:xfrm>
          <a:blipFill dpi="0" rotWithShape="1">
            <a:blip r:embed="rId2">
              <a:alphaModFix amt="60000"/>
            </a:blip>
            <a:srcRect/>
            <a:stretch>
              <a:fillRect l="1" t="-200" r="-5" b="-346"/>
            </a:stretch>
          </a:blipFill>
        </p:spPr>
        <p:txBody>
          <a:bodyPr/>
          <a:lstStyle/>
          <a:p>
            <a:r>
              <a:rPr lang="en-US"/>
              <a:t>Click icon to add picture</a:t>
            </a:r>
            <a:endParaRPr lang="en-US" dirty="0"/>
          </a:p>
        </p:txBody>
      </p:sp>
    </p:spTree>
    <p:extLst>
      <p:ext uri="{BB962C8B-B14F-4D97-AF65-F5344CB8AC3E}">
        <p14:creationId xmlns:p14="http://schemas.microsoft.com/office/powerpoint/2010/main" val="2606393897"/>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816609" y="826658"/>
            <a:ext cx="10447125"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816609" y="1715532"/>
            <a:ext cx="10447125" cy="412519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830476" y="5714645"/>
            <a:ext cx="429207" cy="365125"/>
          </a:xfrm>
          <a:prstGeom prst="rect">
            <a:avLst/>
          </a:prstGeom>
        </p:spPr>
        <p:txBody>
          <a:bodyPr vert="horz" lIns="91440" tIns="45720" rIns="91440" bIns="45720" rtlCol="0" anchor="ctr"/>
          <a:lstStyle>
            <a:lvl1pPr algn="l">
              <a:defRPr sz="1200" b="0" i="0">
                <a:solidFill>
                  <a:schemeClr val="tx1"/>
                </a:solidFill>
                <a:latin typeface="+mn-lt"/>
                <a:cs typeface="Poppins Light" pitchFamily="2" charset="77"/>
              </a:defRPr>
            </a:lvl1pPr>
          </a:lstStyle>
          <a:p>
            <a:fld id="{CC057153-B650-4DEB-B370-79DDCFDCE934}" type="slidenum">
              <a:rPr lang="en-US" smtClean="0"/>
              <a:pPr/>
              <a:t>‹#›</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1490553" y="5717127"/>
            <a:ext cx="1845772" cy="365125"/>
          </a:xfrm>
          <a:prstGeom prst="rect">
            <a:avLst/>
          </a:prstGeom>
        </p:spPr>
        <p:txBody>
          <a:bodyPr vert="horz" lIns="91440" tIns="45720" rIns="91440" bIns="45720" rtlCol="0" anchor="ctr"/>
          <a:lstStyle>
            <a:lvl1pPr algn="l">
              <a:defRPr sz="1200" b="0" i="0">
                <a:solidFill>
                  <a:schemeClr val="tx1"/>
                </a:solidFill>
                <a:latin typeface="+mn-lt"/>
                <a:cs typeface="Poppins Light" pitchFamily="2" charset="77"/>
              </a:defRPr>
            </a:lvl1pPr>
          </a:lstStyle>
          <a:p>
            <a:endParaRPr lang="en-US" dirty="0"/>
          </a:p>
        </p:txBody>
      </p:sp>
    </p:spTree>
    <p:extLst>
      <p:ext uri="{BB962C8B-B14F-4D97-AF65-F5344CB8AC3E}">
        <p14:creationId xmlns:p14="http://schemas.microsoft.com/office/powerpoint/2010/main" val="3754265272"/>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828" r:id="rId10"/>
    <p:sldLayoutId id="2147483780" r:id="rId11"/>
    <p:sldLayoutId id="2147483781" r:id="rId12"/>
    <p:sldLayoutId id="2147483826" r:id="rId13"/>
    <p:sldLayoutId id="2147483782" r:id="rId14"/>
    <p:sldLayoutId id="2147483783" r:id="rId15"/>
    <p:sldLayoutId id="2147483784" r:id="rId16"/>
    <p:sldLayoutId id="2147483785" r:id="rId17"/>
    <p:sldLayoutId id="2147483786" r:id="rId18"/>
    <p:sldLayoutId id="2147483787" r:id="rId19"/>
    <p:sldLayoutId id="2147483788" r:id="rId20"/>
    <p:sldLayoutId id="2147483789" r:id="rId21"/>
    <p:sldLayoutId id="2147483790" r:id="rId22"/>
    <p:sldLayoutId id="2147483827" r:id="rId23"/>
    <p:sldLayoutId id="2147483793" r:id="rId24"/>
    <p:sldLayoutId id="2147483794" r:id="rId25"/>
    <p:sldLayoutId id="2147483795" r:id="rId26"/>
    <p:sldLayoutId id="2147483796" r:id="rId27"/>
    <p:sldLayoutId id="2147483797" r:id="rId28"/>
    <p:sldLayoutId id="2147483798" r:id="rId29"/>
    <p:sldLayoutId id="2147483799" r:id="rId30"/>
    <p:sldLayoutId id="2147483800" r:id="rId31"/>
    <p:sldLayoutId id="2147483801" r:id="rId32"/>
    <p:sldLayoutId id="2147483802" r:id="rId33"/>
    <p:sldLayoutId id="2147483803" r:id="rId34"/>
    <p:sldLayoutId id="2147483804" r:id="rId35"/>
    <p:sldLayoutId id="2147483805" r:id="rId36"/>
    <p:sldLayoutId id="2147483806" r:id="rId37"/>
    <p:sldLayoutId id="2147483807" r:id="rId38"/>
    <p:sldLayoutId id="2147483808" r:id="rId39"/>
    <p:sldLayoutId id="2147483809" r:id="rId40"/>
    <p:sldLayoutId id="2147483810" r:id="rId41"/>
    <p:sldLayoutId id="2147483811" r:id="rId42"/>
    <p:sldLayoutId id="2147483812" r:id="rId43"/>
    <p:sldLayoutId id="2147483813" r:id="rId44"/>
    <p:sldLayoutId id="2147483814" r:id="rId45"/>
    <p:sldLayoutId id="2147483815" r:id="rId46"/>
    <p:sldLayoutId id="2147483816" r:id="rId47"/>
    <p:sldLayoutId id="2147483817" r:id="rId48"/>
    <p:sldLayoutId id="2147483818" r:id="rId49"/>
    <p:sldLayoutId id="2147483819" r:id="rId50"/>
    <p:sldLayoutId id="2147483820" r:id="rId51"/>
    <p:sldLayoutId id="2147483821" r:id="rId52"/>
    <p:sldLayoutId id="2147483822" r:id="rId53"/>
    <p:sldLayoutId id="2147483823" r:id="rId54"/>
    <p:sldLayoutId id="2147483825" r:id="rId55"/>
    <p:sldLayoutId id="2147483824" r:id="rId56"/>
  </p:sldLayoutIdLst>
  <p:hf sldNum="0" hdr="0" ftr="0" dt="0"/>
  <p:txStyles>
    <p:titleStyle>
      <a:lvl1pPr algn="l" defTabSz="914400" rtl="0" eaLnBrk="1" latinLnBrk="0" hangingPunct="1">
        <a:lnSpc>
          <a:spcPct val="90000"/>
        </a:lnSpc>
        <a:spcBef>
          <a:spcPct val="0"/>
        </a:spcBef>
        <a:buNone/>
        <a:defRPr sz="3600" b="1" kern="1200" cap="all" spc="50" baseline="0">
          <a:solidFill>
            <a:schemeClr val="tx1"/>
          </a:solidFill>
          <a:latin typeface="+mj-lt"/>
          <a:ea typeface="+mj-ea"/>
          <a:cs typeface="Poppins" pitchFamily="2" charset="77"/>
        </a:defRPr>
      </a:lvl1pPr>
    </p:titleStyle>
    <p:bodyStyle>
      <a:lvl1pPr marL="0" indent="0" algn="l" defTabSz="914400" rtl="0" eaLnBrk="1" latinLnBrk="0" hangingPunct="1">
        <a:lnSpc>
          <a:spcPct val="100000"/>
        </a:lnSpc>
        <a:spcBef>
          <a:spcPts val="1000"/>
        </a:spcBef>
        <a:buFont typeface="Arial" panose="020B0604020202020204" pitchFamily="34" charset="0"/>
        <a:buNone/>
        <a:defRPr sz="1800" b="0" i="0" kern="1200">
          <a:solidFill>
            <a:schemeClr val="tx1"/>
          </a:solidFill>
          <a:latin typeface="+mn-lt"/>
          <a:ea typeface="+mn-ea"/>
          <a:cs typeface="Poppins Light" pitchFamily="2" charset="77"/>
        </a:defRPr>
      </a:lvl1pPr>
      <a:lvl2pPr marL="228600" indent="0" algn="l" defTabSz="914400" rtl="0" eaLnBrk="1" latinLnBrk="0" hangingPunct="1">
        <a:lnSpc>
          <a:spcPct val="100000"/>
        </a:lnSpc>
        <a:spcBef>
          <a:spcPts val="500"/>
        </a:spcBef>
        <a:buFont typeface="Arial" panose="020B0604020202020204" pitchFamily="34" charset="0"/>
        <a:buNone/>
        <a:defRPr sz="1600" b="0" i="0" kern="1200">
          <a:solidFill>
            <a:schemeClr val="tx1"/>
          </a:solidFill>
          <a:latin typeface="+mn-lt"/>
          <a:ea typeface="+mn-ea"/>
          <a:cs typeface="Poppins Light" pitchFamily="2" charset="77"/>
        </a:defRPr>
      </a:lvl2pPr>
      <a:lvl3pPr marL="457200" indent="0" algn="l" defTabSz="914400" rtl="0" eaLnBrk="1" latinLnBrk="0" hangingPunct="1">
        <a:lnSpc>
          <a:spcPct val="100000"/>
        </a:lnSpc>
        <a:spcBef>
          <a:spcPts val="500"/>
        </a:spcBef>
        <a:buFont typeface="Arial" panose="020B0604020202020204" pitchFamily="34" charset="0"/>
        <a:buNone/>
        <a:defRPr sz="1400" b="0" i="0" kern="1200">
          <a:solidFill>
            <a:schemeClr val="tx1"/>
          </a:solidFill>
          <a:latin typeface="+mn-lt"/>
          <a:ea typeface="+mn-ea"/>
          <a:cs typeface="Poppins Light" pitchFamily="2" charset="77"/>
        </a:defRPr>
      </a:lvl3pPr>
      <a:lvl4pPr marL="685800" indent="0" algn="l" defTabSz="914400" rtl="0" eaLnBrk="1" latinLnBrk="0" hangingPunct="1">
        <a:lnSpc>
          <a:spcPct val="100000"/>
        </a:lnSpc>
        <a:spcBef>
          <a:spcPts val="500"/>
        </a:spcBef>
        <a:buFont typeface="Arial" panose="020B0604020202020204" pitchFamily="34" charset="0"/>
        <a:buNone/>
        <a:defRPr sz="1200" b="0" i="0" kern="1200">
          <a:solidFill>
            <a:schemeClr val="tx1"/>
          </a:solidFill>
          <a:latin typeface="Poppins Light" pitchFamily="2" charset="77"/>
          <a:ea typeface="+mn-ea"/>
          <a:cs typeface="Poppins Light" pitchFamily="2" charset="77"/>
        </a:defRPr>
      </a:lvl4pPr>
      <a:lvl5pPr marL="914400" indent="0" algn="l" defTabSz="914400" rtl="0" eaLnBrk="1" latinLnBrk="0" hangingPunct="1">
        <a:lnSpc>
          <a:spcPct val="100000"/>
        </a:lnSpc>
        <a:spcBef>
          <a:spcPts val="500"/>
        </a:spcBef>
        <a:buFont typeface="Arial" panose="020B0604020202020204" pitchFamily="34" charset="0"/>
        <a:buNone/>
        <a:defRPr sz="1100" b="0" i="0" kern="1200">
          <a:solidFill>
            <a:schemeClr val="tx1"/>
          </a:solidFill>
          <a:latin typeface="Poppins Light" pitchFamily="2" charset="77"/>
          <a:ea typeface="+mn-ea"/>
          <a:cs typeface="Poppins Light"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17.png"/><Relationship Id="rId4" Type="http://schemas.openxmlformats.org/officeDocument/2006/relationships/image" Target="../media/image16.png"/></Relationships>
</file>

<file path=ppt/slides/_rels/slide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4.xml"/><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6.xml.rels><?xml version="1.0" encoding="UTF-8" standalone="yes"?>
<Relationships xmlns="http://schemas.openxmlformats.org/package/2006/relationships"><Relationship Id="rId3" Type="http://schemas.openxmlformats.org/officeDocument/2006/relationships/hyperlink" Target="https://deeplizard.com/learn/video/cNBBNAxC8l4" TargetMode="External"/><Relationship Id="rId2" Type="http://schemas.openxmlformats.org/officeDocument/2006/relationships/notesSlide" Target="../notesSlides/notesSlide6.xml"/><Relationship Id="rId1" Type="http://schemas.openxmlformats.org/officeDocument/2006/relationships/slideLayout" Target="../slideLayouts/slideLayout21.xml"/><Relationship Id="rId4" Type="http://schemas.openxmlformats.org/officeDocument/2006/relationships/image" Target="../media/image21.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1.xml"/><Relationship Id="rId4" Type="http://schemas.openxmlformats.org/officeDocument/2006/relationships/image" Target="../media/image24.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3.xml"/><Relationship Id="rId1" Type="http://schemas.openxmlformats.org/officeDocument/2006/relationships/slideLayout" Target="../slideLayouts/slideLayout21.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1.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5.xml"/><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21.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21.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21.xml"/><Relationship Id="rId6" Type="http://schemas.openxmlformats.org/officeDocument/2006/relationships/image" Target="../media/image30.png"/><Relationship Id="rId5" Type="http://schemas.openxmlformats.org/officeDocument/2006/relationships/image" Target="../media/image33.png"/><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1.xml"/><Relationship Id="rId5" Type="http://schemas.openxmlformats.org/officeDocument/2006/relationships/image" Target="../media/image34.png"/><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21.xml"/><Relationship Id="rId5" Type="http://schemas.openxmlformats.org/officeDocument/2006/relationships/image" Target="../media/image36.png"/><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21.xml"/><Relationship Id="rId5" Type="http://schemas.openxmlformats.org/officeDocument/2006/relationships/image" Target="../media/image38.png"/><Relationship Id="rId4" Type="http://schemas.openxmlformats.org/officeDocument/2006/relationships/image" Target="../media/image37.png"/></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ubtitle 11">
            <a:extLst>
              <a:ext uri="{FF2B5EF4-FFF2-40B4-BE49-F238E27FC236}">
                <a16:creationId xmlns:a16="http://schemas.microsoft.com/office/drawing/2014/main" id="{FA8D9FA2-302E-0315-171F-48BC54215736}"/>
              </a:ext>
            </a:extLst>
          </p:cNvPr>
          <p:cNvSpPr>
            <a:spLocks noGrp="1"/>
          </p:cNvSpPr>
          <p:nvPr>
            <p:ph type="subTitle" idx="1"/>
          </p:nvPr>
        </p:nvSpPr>
        <p:spPr>
          <a:xfrm>
            <a:off x="817073" y="5413788"/>
            <a:ext cx="6675120" cy="640080"/>
          </a:xfrm>
        </p:spPr>
        <p:txBody>
          <a:bodyPr/>
          <a:lstStyle/>
          <a:p>
            <a:r>
              <a:rPr lang="en-US" dirty="0"/>
              <a:t>October 2nd, 2026</a:t>
            </a:r>
          </a:p>
        </p:txBody>
      </p:sp>
      <p:pic>
        <p:nvPicPr>
          <p:cNvPr id="3" name="Picture 2" descr="The image shows a vibrant bouquet of flowers with various colors and shapes.&#10;&#10;AI-generated content may be incorrect.">
            <a:extLst>
              <a:ext uri="{FF2B5EF4-FFF2-40B4-BE49-F238E27FC236}">
                <a16:creationId xmlns:a16="http://schemas.microsoft.com/office/drawing/2014/main" id="{DE28CC0B-33CE-7EC0-04E5-8F3F90691767}"/>
              </a:ext>
            </a:extLst>
          </p:cNvPr>
          <p:cNvPicPr>
            <a:picLocks noChangeAspect="1"/>
          </p:cNvPicPr>
          <p:nvPr/>
        </p:nvPicPr>
        <p:blipFill>
          <a:blip r:embed="rId3"/>
          <a:stretch>
            <a:fillRect/>
          </a:stretch>
        </p:blipFill>
        <p:spPr>
          <a:xfrm>
            <a:off x="650349" y="1798562"/>
            <a:ext cx="704886" cy="725182"/>
          </a:xfrm>
          <a:prstGeom prst="rect">
            <a:avLst/>
          </a:prstGeom>
        </p:spPr>
      </p:pic>
      <p:sp>
        <p:nvSpPr>
          <p:cNvPr id="10" name="Title 9">
            <a:extLst>
              <a:ext uri="{FF2B5EF4-FFF2-40B4-BE49-F238E27FC236}">
                <a16:creationId xmlns:a16="http://schemas.microsoft.com/office/drawing/2014/main" id="{EFBEB139-49D2-8D04-86D2-09C06D00D17B}"/>
              </a:ext>
            </a:extLst>
          </p:cNvPr>
          <p:cNvSpPr>
            <a:spLocks noGrp="1"/>
          </p:cNvSpPr>
          <p:nvPr>
            <p:ph type="ctrTitle"/>
          </p:nvPr>
        </p:nvSpPr>
        <p:spPr>
          <a:xfrm>
            <a:off x="650349" y="2161153"/>
            <a:ext cx="6675120" cy="2468880"/>
          </a:xfrm>
        </p:spPr>
        <p:txBody>
          <a:bodyPr/>
          <a:lstStyle/>
          <a:p>
            <a:r>
              <a:rPr lang="en-US" dirty="0"/>
              <a:t>Section 4</a:t>
            </a:r>
            <a:br>
              <a:rPr lang="en-US" dirty="0"/>
            </a:br>
            <a:r>
              <a:rPr lang="en-US" cap="none" dirty="0"/>
              <a:t>Convolutional Neural Networks (CNNs) for Genomics</a:t>
            </a:r>
            <a:r>
              <a:rPr lang="en-US" dirty="0"/>
              <a:t> </a:t>
            </a:r>
          </a:p>
        </p:txBody>
      </p:sp>
      <p:grpSp>
        <p:nvGrpSpPr>
          <p:cNvPr id="16" name="Group 15">
            <a:extLst>
              <a:ext uri="{FF2B5EF4-FFF2-40B4-BE49-F238E27FC236}">
                <a16:creationId xmlns:a16="http://schemas.microsoft.com/office/drawing/2014/main" id="{4D0708E4-CCDC-DA31-FD99-1FF8435F6182}"/>
              </a:ext>
            </a:extLst>
          </p:cNvPr>
          <p:cNvGrpSpPr/>
          <p:nvPr/>
        </p:nvGrpSpPr>
        <p:grpSpPr>
          <a:xfrm>
            <a:off x="8103603" y="77274"/>
            <a:ext cx="3194322" cy="6305677"/>
            <a:chOff x="8347329" y="276161"/>
            <a:chExt cx="3194322" cy="6305677"/>
          </a:xfrm>
        </p:grpSpPr>
        <p:pic>
          <p:nvPicPr>
            <p:cNvPr id="11" name="Picture 10" descr="The diagram illustrates a sequence of symbols and numbers, representing a pattern or configuration with specified parameters: size 3, stride 2, and dilation 1.&#10;&#10;AI-generated content may be incorrect.">
              <a:extLst>
                <a:ext uri="{FF2B5EF4-FFF2-40B4-BE49-F238E27FC236}">
                  <a16:creationId xmlns:a16="http://schemas.microsoft.com/office/drawing/2014/main" id="{6D4E6526-B502-F1F1-6453-21AA1FDC0B3E}"/>
                </a:ext>
              </a:extLst>
            </p:cNvPr>
            <p:cNvPicPr>
              <a:picLocks noChangeAspect="1"/>
            </p:cNvPicPr>
            <p:nvPr/>
          </p:nvPicPr>
          <p:blipFill>
            <a:blip r:embed="rId4"/>
            <a:stretch>
              <a:fillRect/>
            </a:stretch>
          </p:blipFill>
          <p:spPr>
            <a:xfrm>
              <a:off x="8347329" y="276161"/>
              <a:ext cx="3194322" cy="6305677"/>
            </a:xfrm>
            <a:prstGeom prst="rect">
              <a:avLst/>
            </a:prstGeom>
          </p:spPr>
        </p:pic>
        <p:pic>
          <p:nvPicPr>
            <p:cNvPr id="15" name="Picture 14" descr="The image shows a vibrant bouquet of flowers with various colors and shapes.&#10;&#10;AI-generated content may be incorrect.">
              <a:extLst>
                <a:ext uri="{FF2B5EF4-FFF2-40B4-BE49-F238E27FC236}">
                  <a16:creationId xmlns:a16="http://schemas.microsoft.com/office/drawing/2014/main" id="{E439AACE-8A32-CA25-5F37-F1770E1D7C80}"/>
                </a:ext>
              </a:extLst>
            </p:cNvPr>
            <p:cNvPicPr>
              <a:picLocks noChangeAspect="1"/>
            </p:cNvPicPr>
            <p:nvPr/>
          </p:nvPicPr>
          <p:blipFill>
            <a:blip r:embed="rId5"/>
            <a:stretch>
              <a:fillRect/>
            </a:stretch>
          </p:blipFill>
          <p:spPr>
            <a:xfrm>
              <a:off x="8347329" y="463638"/>
              <a:ext cx="476274" cy="463574"/>
            </a:xfrm>
            <a:prstGeom prst="rect">
              <a:avLst/>
            </a:prstGeom>
          </p:spPr>
        </p:pic>
      </p:grpSp>
      <p:sp>
        <p:nvSpPr>
          <p:cNvPr id="22" name="TextBox 21">
            <a:extLst>
              <a:ext uri="{FF2B5EF4-FFF2-40B4-BE49-F238E27FC236}">
                <a16:creationId xmlns:a16="http://schemas.microsoft.com/office/drawing/2014/main" id="{414E7F0E-0606-0B4D-E70E-147D9B9BF6C4}"/>
              </a:ext>
            </a:extLst>
          </p:cNvPr>
          <p:cNvSpPr txBox="1"/>
          <p:nvPr/>
        </p:nvSpPr>
        <p:spPr>
          <a:xfrm>
            <a:off x="7575082" y="6382951"/>
            <a:ext cx="4616918" cy="369332"/>
          </a:xfrm>
          <a:prstGeom prst="rect">
            <a:avLst/>
          </a:prstGeom>
          <a:noFill/>
        </p:spPr>
        <p:txBody>
          <a:bodyPr wrap="square">
            <a:spAutoFit/>
          </a:bodyPr>
          <a:lstStyle/>
          <a:p>
            <a:r>
              <a:rPr lang="en-US" dirty="0"/>
              <a:t> Source: Understanding Deep Learning</a:t>
            </a:r>
          </a:p>
        </p:txBody>
      </p:sp>
    </p:spTree>
    <p:extLst>
      <p:ext uri="{BB962C8B-B14F-4D97-AF65-F5344CB8AC3E}">
        <p14:creationId xmlns:p14="http://schemas.microsoft.com/office/powerpoint/2010/main" val="3342914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06048-2FE6-DB58-5C83-F4E80D728450}"/>
              </a:ext>
            </a:extLst>
          </p:cNvPr>
          <p:cNvSpPr>
            <a:spLocks noGrp="1"/>
          </p:cNvSpPr>
          <p:nvPr>
            <p:ph type="title"/>
          </p:nvPr>
        </p:nvSpPr>
        <p:spPr>
          <a:xfrm>
            <a:off x="817190" y="822960"/>
            <a:ext cx="6135624" cy="789940"/>
          </a:xfrm>
        </p:spPr>
        <p:txBody>
          <a:bodyPr>
            <a:normAutofit/>
          </a:bodyPr>
          <a:lstStyle/>
          <a:p>
            <a:r>
              <a:rPr lang="en-US" cap="none" dirty="0"/>
              <a:t>Background</a:t>
            </a:r>
          </a:p>
        </p:txBody>
      </p:sp>
      <p:sp>
        <p:nvSpPr>
          <p:cNvPr id="3" name="Content Placeholder 2">
            <a:extLst>
              <a:ext uri="{FF2B5EF4-FFF2-40B4-BE49-F238E27FC236}">
                <a16:creationId xmlns:a16="http://schemas.microsoft.com/office/drawing/2014/main" id="{609451D9-4A13-227F-FDEA-3DA2CFE596D3}"/>
              </a:ext>
            </a:extLst>
          </p:cNvPr>
          <p:cNvSpPr>
            <a:spLocks noGrp="1"/>
          </p:cNvSpPr>
          <p:nvPr>
            <p:ph sz="quarter" idx="14"/>
          </p:nvPr>
        </p:nvSpPr>
        <p:spPr>
          <a:xfrm>
            <a:off x="817316" y="1892300"/>
            <a:ext cx="5392984" cy="4654806"/>
          </a:xfrm>
        </p:spPr>
        <p:txBody>
          <a:bodyPr>
            <a:normAutofit/>
          </a:bodyPr>
          <a:lstStyle/>
          <a:p>
            <a:pPr marL="571500" lvl="1" indent="-342900">
              <a:buFont typeface="Arial" panose="020B0604020202020204" pitchFamily="34" charset="0"/>
              <a:buChar char="•"/>
            </a:pPr>
            <a:r>
              <a:rPr lang="en-US" sz="2000" dirty="0"/>
              <a:t>The question: How will do we identify the locations where proteins bind to and regulate DNA</a:t>
            </a:r>
          </a:p>
          <a:p>
            <a:pPr marL="571500" lvl="1" indent="-342900">
              <a:buFont typeface="Arial" panose="020B0604020202020204" pitchFamily="34" charset="0"/>
              <a:buChar char="•"/>
            </a:pPr>
            <a:endParaRPr lang="en-US" sz="2000" dirty="0"/>
          </a:p>
          <a:p>
            <a:pPr marL="571500" lvl="1" indent="-342900">
              <a:buFont typeface="Arial" panose="020B0604020202020204" pitchFamily="34" charset="0"/>
              <a:buChar char="•"/>
            </a:pPr>
            <a:endParaRPr lang="en-US" sz="2000" dirty="0"/>
          </a:p>
          <a:p>
            <a:pPr marL="571500" lvl="1" indent="-342900">
              <a:buFont typeface="Arial" panose="020B0604020202020204" pitchFamily="34" charset="0"/>
              <a:buChar char="•"/>
            </a:pPr>
            <a:endParaRPr lang="en-US" sz="2000" dirty="0"/>
          </a:p>
          <a:p>
            <a:pPr marL="571500" lvl="1" indent="-342900">
              <a:buFont typeface="Arial" panose="020B0604020202020204" pitchFamily="34" charset="0"/>
              <a:buChar char="•"/>
            </a:pPr>
            <a:endParaRPr lang="en-US" sz="2000" dirty="0"/>
          </a:p>
          <a:p>
            <a:pPr marL="514350" lvl="1" indent="-285750">
              <a:buFont typeface="Arial" panose="020B0604020202020204" pitchFamily="34" charset="0"/>
              <a:buChar char="•"/>
            </a:pPr>
            <a:endParaRPr lang="en-US" sz="2000" dirty="0"/>
          </a:p>
        </p:txBody>
      </p:sp>
      <p:pic>
        <p:nvPicPr>
          <p:cNvPr id="9" name="Picture 8" descr="The diagram illustrates the interaction of DNA bending proteins, enhancers, transcription factors, and activators in the process of gene activation, involving RNA polymerase and Gene A.&#10;&#10;AI-generated content may be incorrect.">
            <a:extLst>
              <a:ext uri="{FF2B5EF4-FFF2-40B4-BE49-F238E27FC236}">
                <a16:creationId xmlns:a16="http://schemas.microsoft.com/office/drawing/2014/main" id="{81F8D56F-BDC8-F3B9-754F-4FC0823076B1}"/>
              </a:ext>
            </a:extLst>
          </p:cNvPr>
          <p:cNvPicPr>
            <a:picLocks noChangeAspect="1"/>
          </p:cNvPicPr>
          <p:nvPr/>
        </p:nvPicPr>
        <p:blipFill>
          <a:blip r:embed="rId3"/>
          <a:stretch>
            <a:fillRect/>
          </a:stretch>
        </p:blipFill>
        <p:spPr>
          <a:xfrm>
            <a:off x="6091441" y="1892300"/>
            <a:ext cx="6100559" cy="3993205"/>
          </a:xfrm>
          <a:prstGeom prst="rect">
            <a:avLst/>
          </a:prstGeom>
        </p:spPr>
      </p:pic>
    </p:spTree>
    <p:extLst>
      <p:ext uri="{BB962C8B-B14F-4D97-AF65-F5344CB8AC3E}">
        <p14:creationId xmlns:p14="http://schemas.microsoft.com/office/powerpoint/2010/main" val="27425923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B4019-A02F-BEC3-BAE8-B1FAA572AA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83CA2D-E3A6-4173-271E-9F7DDCDA3909}"/>
              </a:ext>
            </a:extLst>
          </p:cNvPr>
          <p:cNvSpPr>
            <a:spLocks noGrp="1"/>
          </p:cNvSpPr>
          <p:nvPr>
            <p:ph type="title"/>
          </p:nvPr>
        </p:nvSpPr>
        <p:spPr>
          <a:xfrm>
            <a:off x="817190" y="822960"/>
            <a:ext cx="6135624" cy="789940"/>
          </a:xfrm>
        </p:spPr>
        <p:txBody>
          <a:bodyPr>
            <a:normAutofit/>
          </a:bodyPr>
          <a:lstStyle/>
          <a:p>
            <a:r>
              <a:rPr lang="en-US" cap="none" dirty="0"/>
              <a:t>Background</a:t>
            </a:r>
          </a:p>
        </p:txBody>
      </p:sp>
      <p:sp>
        <p:nvSpPr>
          <p:cNvPr id="3" name="Content Placeholder 2">
            <a:extLst>
              <a:ext uri="{FF2B5EF4-FFF2-40B4-BE49-F238E27FC236}">
                <a16:creationId xmlns:a16="http://schemas.microsoft.com/office/drawing/2014/main" id="{727F6C32-C4E4-3A26-0489-A89EB8167C78}"/>
              </a:ext>
            </a:extLst>
          </p:cNvPr>
          <p:cNvSpPr>
            <a:spLocks noGrp="1"/>
          </p:cNvSpPr>
          <p:nvPr>
            <p:ph sz="quarter" idx="14"/>
          </p:nvPr>
        </p:nvSpPr>
        <p:spPr>
          <a:xfrm>
            <a:off x="817316" y="1892300"/>
            <a:ext cx="5392984" cy="4654806"/>
          </a:xfrm>
        </p:spPr>
        <p:txBody>
          <a:bodyPr>
            <a:normAutofit/>
          </a:bodyPr>
          <a:lstStyle/>
          <a:p>
            <a:pPr marL="571500" lvl="1" indent="-342900">
              <a:buFont typeface="Arial" panose="020B0604020202020204" pitchFamily="34" charset="0"/>
              <a:buChar char="•"/>
            </a:pPr>
            <a:r>
              <a:rPr lang="en-US" sz="2000" dirty="0"/>
              <a:t>The question: How will do we identify the locations where proteins bind to and regulate DNA</a:t>
            </a:r>
          </a:p>
          <a:p>
            <a:pPr marL="571500" lvl="1" indent="-342900">
              <a:buFont typeface="Arial" panose="020B0604020202020204" pitchFamily="34" charset="0"/>
              <a:buChar char="•"/>
            </a:pPr>
            <a:endParaRPr lang="en-US" sz="2000" dirty="0"/>
          </a:p>
          <a:p>
            <a:pPr marL="571500" lvl="1" indent="-342900">
              <a:buFont typeface="Arial" panose="020B0604020202020204" pitchFamily="34" charset="0"/>
              <a:buChar char="•"/>
            </a:pPr>
            <a:r>
              <a:rPr lang="en-US" sz="2000" dirty="0"/>
              <a:t>Transcription factors (TF) are proteins which bind to and regulate the transcription of RNA.</a:t>
            </a:r>
          </a:p>
          <a:p>
            <a:pPr marL="571500" lvl="1" indent="-342900">
              <a:buFont typeface="Arial" panose="020B0604020202020204" pitchFamily="34" charset="0"/>
              <a:buChar char="•"/>
            </a:pPr>
            <a:endParaRPr lang="en-US" sz="2000" dirty="0"/>
          </a:p>
          <a:p>
            <a:pPr marL="571500" lvl="1" indent="-342900">
              <a:buFont typeface="Arial" panose="020B0604020202020204" pitchFamily="34" charset="0"/>
              <a:buChar char="•"/>
            </a:pPr>
            <a:endParaRPr lang="en-US" sz="2000" dirty="0"/>
          </a:p>
          <a:p>
            <a:pPr marL="571500" lvl="1" indent="-342900">
              <a:buFont typeface="Arial" panose="020B0604020202020204" pitchFamily="34" charset="0"/>
              <a:buChar char="•"/>
            </a:pPr>
            <a:endParaRPr lang="en-US" sz="2000" dirty="0"/>
          </a:p>
          <a:p>
            <a:pPr marL="514350" lvl="1" indent="-285750">
              <a:buFont typeface="Arial" panose="020B0604020202020204" pitchFamily="34" charset="0"/>
              <a:buChar char="•"/>
            </a:pPr>
            <a:endParaRPr lang="en-US" sz="2000" dirty="0"/>
          </a:p>
        </p:txBody>
      </p:sp>
      <p:pic>
        <p:nvPicPr>
          <p:cNvPr id="9" name="Picture 8" descr="The diagram illustrates the interaction of DNA bending proteins, enhancers, transcription factors, and activators in the process of gene activation, involving RNA polymerase and Gene A.&#10;&#10;AI-generated content may be incorrect.">
            <a:extLst>
              <a:ext uri="{FF2B5EF4-FFF2-40B4-BE49-F238E27FC236}">
                <a16:creationId xmlns:a16="http://schemas.microsoft.com/office/drawing/2014/main" id="{E2752881-9F4A-8142-FB71-3B10981CD1DB}"/>
              </a:ext>
            </a:extLst>
          </p:cNvPr>
          <p:cNvPicPr>
            <a:picLocks noChangeAspect="1"/>
          </p:cNvPicPr>
          <p:nvPr/>
        </p:nvPicPr>
        <p:blipFill>
          <a:blip r:embed="rId3"/>
          <a:stretch>
            <a:fillRect/>
          </a:stretch>
        </p:blipFill>
        <p:spPr>
          <a:xfrm>
            <a:off x="6091441" y="1892300"/>
            <a:ext cx="6100559" cy="3993205"/>
          </a:xfrm>
          <a:prstGeom prst="rect">
            <a:avLst/>
          </a:prstGeom>
        </p:spPr>
      </p:pic>
    </p:spTree>
    <p:extLst>
      <p:ext uri="{BB962C8B-B14F-4D97-AF65-F5344CB8AC3E}">
        <p14:creationId xmlns:p14="http://schemas.microsoft.com/office/powerpoint/2010/main" val="3110907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8F850-53CE-64CC-D2D9-F7713C9AEBC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4878EB-829F-4BB5-17B5-AE4A42727AD3}"/>
              </a:ext>
            </a:extLst>
          </p:cNvPr>
          <p:cNvSpPr>
            <a:spLocks noGrp="1"/>
          </p:cNvSpPr>
          <p:nvPr>
            <p:ph type="title"/>
          </p:nvPr>
        </p:nvSpPr>
        <p:spPr>
          <a:xfrm>
            <a:off x="817190" y="822960"/>
            <a:ext cx="6135624" cy="789940"/>
          </a:xfrm>
        </p:spPr>
        <p:txBody>
          <a:bodyPr>
            <a:normAutofit/>
          </a:bodyPr>
          <a:lstStyle/>
          <a:p>
            <a:r>
              <a:rPr lang="en-US" cap="none" dirty="0"/>
              <a:t>Background</a:t>
            </a:r>
          </a:p>
        </p:txBody>
      </p:sp>
      <p:sp>
        <p:nvSpPr>
          <p:cNvPr id="3" name="Content Placeholder 2">
            <a:extLst>
              <a:ext uri="{FF2B5EF4-FFF2-40B4-BE49-F238E27FC236}">
                <a16:creationId xmlns:a16="http://schemas.microsoft.com/office/drawing/2014/main" id="{88D969E6-8A25-7CDE-53A0-C663018DB6CB}"/>
              </a:ext>
            </a:extLst>
          </p:cNvPr>
          <p:cNvSpPr>
            <a:spLocks noGrp="1"/>
          </p:cNvSpPr>
          <p:nvPr>
            <p:ph sz="quarter" idx="14"/>
          </p:nvPr>
        </p:nvSpPr>
        <p:spPr>
          <a:xfrm>
            <a:off x="817316" y="1892300"/>
            <a:ext cx="5392984" cy="4654806"/>
          </a:xfrm>
        </p:spPr>
        <p:txBody>
          <a:bodyPr>
            <a:normAutofit/>
          </a:bodyPr>
          <a:lstStyle/>
          <a:p>
            <a:pPr marL="571500" lvl="1" indent="-342900">
              <a:buFont typeface="Arial" panose="020B0604020202020204" pitchFamily="34" charset="0"/>
              <a:buChar char="•"/>
            </a:pPr>
            <a:r>
              <a:rPr lang="en-US" sz="2000" dirty="0"/>
              <a:t>The question: How will do we identify the locations where proteins bind to and regulate DNA</a:t>
            </a:r>
          </a:p>
          <a:p>
            <a:pPr marL="571500" lvl="1" indent="-342900">
              <a:buFont typeface="Arial" panose="020B0604020202020204" pitchFamily="34" charset="0"/>
              <a:buChar char="•"/>
            </a:pPr>
            <a:endParaRPr lang="en-US" sz="2000" dirty="0"/>
          </a:p>
          <a:p>
            <a:pPr marL="571500" lvl="1" indent="-342900">
              <a:buFont typeface="Arial" panose="020B0604020202020204" pitchFamily="34" charset="0"/>
              <a:buChar char="•"/>
            </a:pPr>
            <a:r>
              <a:rPr lang="en-US" sz="2000" dirty="0"/>
              <a:t>Transcription factors (TF) are proteins which bind to and regulate the transcription of RNA.</a:t>
            </a:r>
          </a:p>
          <a:p>
            <a:pPr marL="800100" lvl="2" indent="-342900">
              <a:buFont typeface="Arial" panose="020B0604020202020204" pitchFamily="34" charset="0"/>
              <a:buChar char="•"/>
            </a:pPr>
            <a:r>
              <a:rPr lang="en-US" sz="1800" dirty="0"/>
              <a:t>These can be involved in larger gene regulatory networks (GRNs) which determine the function of a cell.</a:t>
            </a:r>
          </a:p>
          <a:p>
            <a:pPr marL="800100" lvl="2" indent="-342900">
              <a:buFont typeface="Arial" panose="020B0604020202020204" pitchFamily="34" charset="0"/>
              <a:buChar char="•"/>
            </a:pPr>
            <a:endParaRPr lang="en-US" sz="1800" dirty="0"/>
          </a:p>
          <a:p>
            <a:pPr marL="571500" lvl="1" indent="-342900">
              <a:buFont typeface="Arial" panose="020B0604020202020204" pitchFamily="34" charset="0"/>
              <a:buChar char="•"/>
            </a:pPr>
            <a:endParaRPr lang="en-US" sz="2000" dirty="0"/>
          </a:p>
          <a:p>
            <a:pPr marL="571500" lvl="1" indent="-342900">
              <a:buFont typeface="Arial" panose="020B0604020202020204" pitchFamily="34" charset="0"/>
              <a:buChar char="•"/>
            </a:pPr>
            <a:endParaRPr lang="en-US" sz="2000" dirty="0"/>
          </a:p>
          <a:p>
            <a:pPr marL="571500" lvl="1" indent="-342900">
              <a:buFont typeface="Arial" panose="020B0604020202020204" pitchFamily="34" charset="0"/>
              <a:buChar char="•"/>
            </a:pPr>
            <a:endParaRPr lang="en-US" sz="2000" dirty="0"/>
          </a:p>
          <a:p>
            <a:pPr marL="514350" lvl="1" indent="-285750">
              <a:buFont typeface="Arial" panose="020B0604020202020204" pitchFamily="34" charset="0"/>
              <a:buChar char="•"/>
            </a:pPr>
            <a:endParaRPr lang="en-US" sz="2000" dirty="0"/>
          </a:p>
        </p:txBody>
      </p:sp>
      <p:pic>
        <p:nvPicPr>
          <p:cNvPr id="8" name="Picture 7" descr="The diagram illustrates a gene regulatory network involving various cancer types and their associated signaling pathways, including TGF-B, Smad2/3, Smad4, and RUNX3.&#10;&#10;AI-generated content may be incorrect.">
            <a:extLst>
              <a:ext uri="{FF2B5EF4-FFF2-40B4-BE49-F238E27FC236}">
                <a16:creationId xmlns:a16="http://schemas.microsoft.com/office/drawing/2014/main" id="{674E7387-CD42-731E-168B-5907A910547B}"/>
              </a:ext>
            </a:extLst>
          </p:cNvPr>
          <p:cNvPicPr>
            <a:picLocks noChangeAspect="1"/>
          </p:cNvPicPr>
          <p:nvPr/>
        </p:nvPicPr>
        <p:blipFill>
          <a:blip r:embed="rId3"/>
          <a:stretch>
            <a:fillRect/>
          </a:stretch>
        </p:blipFill>
        <p:spPr>
          <a:xfrm>
            <a:off x="6952814" y="822960"/>
            <a:ext cx="4421870" cy="5632727"/>
          </a:xfrm>
          <a:prstGeom prst="rect">
            <a:avLst/>
          </a:prstGeom>
        </p:spPr>
      </p:pic>
    </p:spTree>
    <p:extLst>
      <p:ext uri="{BB962C8B-B14F-4D97-AF65-F5344CB8AC3E}">
        <p14:creationId xmlns:p14="http://schemas.microsoft.com/office/powerpoint/2010/main" val="11798251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76A9B-BD66-58A1-4B32-BCCCD02588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CDA753-D8C7-09C4-E6A4-6F24C491946B}"/>
              </a:ext>
            </a:extLst>
          </p:cNvPr>
          <p:cNvSpPr>
            <a:spLocks noGrp="1"/>
          </p:cNvSpPr>
          <p:nvPr>
            <p:ph type="title"/>
          </p:nvPr>
        </p:nvSpPr>
        <p:spPr>
          <a:xfrm>
            <a:off x="817190" y="822960"/>
            <a:ext cx="6135624" cy="789940"/>
          </a:xfrm>
        </p:spPr>
        <p:txBody>
          <a:bodyPr>
            <a:normAutofit/>
          </a:bodyPr>
          <a:lstStyle/>
          <a:p>
            <a:r>
              <a:rPr lang="en-US" cap="none" dirty="0"/>
              <a:t>Background</a:t>
            </a:r>
          </a:p>
        </p:txBody>
      </p:sp>
      <p:sp>
        <p:nvSpPr>
          <p:cNvPr id="3" name="Content Placeholder 2">
            <a:extLst>
              <a:ext uri="{FF2B5EF4-FFF2-40B4-BE49-F238E27FC236}">
                <a16:creationId xmlns:a16="http://schemas.microsoft.com/office/drawing/2014/main" id="{3EF1C2F3-1ABF-CC7E-4940-03FD176894A6}"/>
              </a:ext>
            </a:extLst>
          </p:cNvPr>
          <p:cNvSpPr>
            <a:spLocks noGrp="1"/>
          </p:cNvSpPr>
          <p:nvPr>
            <p:ph sz="quarter" idx="14"/>
          </p:nvPr>
        </p:nvSpPr>
        <p:spPr>
          <a:xfrm>
            <a:off x="817316" y="1892300"/>
            <a:ext cx="5392984" cy="4654806"/>
          </a:xfrm>
        </p:spPr>
        <p:txBody>
          <a:bodyPr>
            <a:normAutofit/>
          </a:bodyPr>
          <a:lstStyle/>
          <a:p>
            <a:pPr marL="571500" lvl="1" indent="-342900">
              <a:buFont typeface="Arial" panose="020B0604020202020204" pitchFamily="34" charset="0"/>
              <a:buChar char="•"/>
            </a:pPr>
            <a:r>
              <a:rPr lang="en-US" sz="2000" dirty="0"/>
              <a:t>The question: How will do we identify the locations where proteins bind to and regulate DNA</a:t>
            </a:r>
          </a:p>
          <a:p>
            <a:pPr marL="571500" lvl="1" indent="-342900">
              <a:buFont typeface="Arial" panose="020B0604020202020204" pitchFamily="34" charset="0"/>
              <a:buChar char="•"/>
            </a:pPr>
            <a:endParaRPr lang="en-US" sz="2000" dirty="0"/>
          </a:p>
          <a:p>
            <a:pPr marL="571500" lvl="1" indent="-342900">
              <a:buFont typeface="Arial" panose="020B0604020202020204" pitchFamily="34" charset="0"/>
              <a:buChar char="•"/>
            </a:pPr>
            <a:r>
              <a:rPr lang="en-US" sz="2000" dirty="0"/>
              <a:t>Transcription factors (TF) are proteins which bind to and regulate the transcription of RNA.</a:t>
            </a:r>
          </a:p>
          <a:p>
            <a:pPr marL="800100" lvl="2" indent="-342900">
              <a:buFont typeface="Arial" panose="020B0604020202020204" pitchFamily="34" charset="0"/>
              <a:buChar char="•"/>
            </a:pPr>
            <a:r>
              <a:rPr lang="en-US" sz="1800" dirty="0"/>
              <a:t>These can be involved in larger gene regulatory networks (GRNs) which determine the function of a cell.</a:t>
            </a:r>
          </a:p>
          <a:p>
            <a:pPr marL="800100" lvl="2" indent="-342900">
              <a:buFont typeface="Arial" panose="020B0604020202020204" pitchFamily="34" charset="0"/>
              <a:buChar char="•"/>
            </a:pPr>
            <a:endParaRPr lang="en-US" sz="1800" dirty="0"/>
          </a:p>
          <a:p>
            <a:pPr marL="571500" lvl="1" indent="-342900">
              <a:buFont typeface="Arial" panose="020B0604020202020204" pitchFamily="34" charset="0"/>
              <a:buChar char="•"/>
            </a:pPr>
            <a:r>
              <a:rPr lang="en-US" sz="2000" dirty="0"/>
              <a:t>Traditional methods of identifying TFs utilized positional weight matrixes (PWM)</a:t>
            </a:r>
          </a:p>
        </p:txBody>
      </p:sp>
      <p:pic>
        <p:nvPicPr>
          <p:cNvPr id="4" name="Picture 3" descr="Position Weight Matrix - an overview | ScienceDirect Topics">
            <a:extLst>
              <a:ext uri="{FF2B5EF4-FFF2-40B4-BE49-F238E27FC236}">
                <a16:creationId xmlns:a16="http://schemas.microsoft.com/office/drawing/2014/main" id="{010E62AF-B933-381A-E457-516BE3347C88}"/>
              </a:ext>
            </a:extLst>
          </p:cNvPr>
          <p:cNvPicPr>
            <a:picLocks noChangeAspect="1"/>
          </p:cNvPicPr>
          <p:nvPr/>
        </p:nvPicPr>
        <p:blipFill>
          <a:blip r:embed="rId3"/>
          <a:stretch>
            <a:fillRect/>
          </a:stretch>
        </p:blipFill>
        <p:spPr>
          <a:xfrm>
            <a:off x="7224996" y="1892300"/>
            <a:ext cx="4149688" cy="3742549"/>
          </a:xfrm>
          <a:prstGeom prst="rect">
            <a:avLst/>
          </a:prstGeom>
        </p:spPr>
      </p:pic>
    </p:spTree>
    <p:extLst>
      <p:ext uri="{BB962C8B-B14F-4D97-AF65-F5344CB8AC3E}">
        <p14:creationId xmlns:p14="http://schemas.microsoft.com/office/powerpoint/2010/main" val="3055529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FDDD0-4AA4-062A-3C5F-3660F36E62E3}"/>
              </a:ext>
            </a:extLst>
          </p:cNvPr>
          <p:cNvSpPr>
            <a:spLocks noGrp="1"/>
          </p:cNvSpPr>
          <p:nvPr>
            <p:ph type="title"/>
          </p:nvPr>
        </p:nvSpPr>
        <p:spPr>
          <a:xfrm>
            <a:off x="672811" y="736332"/>
            <a:ext cx="4762217" cy="1143000"/>
          </a:xfrm>
        </p:spPr>
        <p:txBody>
          <a:bodyPr>
            <a:normAutofit/>
          </a:bodyPr>
          <a:lstStyle/>
          <a:p>
            <a:r>
              <a:rPr lang="en-US" cap="none" dirty="0"/>
              <a:t>Intuition on CNNs</a:t>
            </a:r>
          </a:p>
        </p:txBody>
      </p:sp>
      <p:sp>
        <p:nvSpPr>
          <p:cNvPr id="3" name="Content Placeholder 2">
            <a:extLst>
              <a:ext uri="{FF2B5EF4-FFF2-40B4-BE49-F238E27FC236}">
                <a16:creationId xmlns:a16="http://schemas.microsoft.com/office/drawing/2014/main" id="{54205F5C-CA53-C6D8-DBA7-66C5A7BC424B}"/>
              </a:ext>
            </a:extLst>
          </p:cNvPr>
          <p:cNvSpPr>
            <a:spLocks noGrp="1"/>
          </p:cNvSpPr>
          <p:nvPr>
            <p:ph sz="quarter" idx="14"/>
          </p:nvPr>
        </p:nvSpPr>
        <p:spPr>
          <a:xfrm>
            <a:off x="672937" y="1970774"/>
            <a:ext cx="4762217" cy="4489704"/>
          </a:xfrm>
        </p:spPr>
        <p:txBody>
          <a:bodyPr/>
          <a:lstStyle/>
          <a:p>
            <a:r>
              <a:rPr lang="en-US" dirty="0">
                <a:hlinkClick r:id="rId3"/>
              </a:rPr>
              <a:t>https://deeplizard.com/learn/video/cNBBNAxC8l4</a:t>
            </a:r>
            <a:endParaRPr lang="en-US" dirty="0"/>
          </a:p>
          <a:p>
            <a:endParaRPr lang="en-US" dirty="0"/>
          </a:p>
          <a:p>
            <a:r>
              <a:rPr lang="en-US" dirty="0"/>
              <a:t>Briefly discuss patterns that maximally activate the given filter vs patterns detected when the filter was very active </a:t>
            </a:r>
          </a:p>
        </p:txBody>
      </p:sp>
      <p:pic>
        <p:nvPicPr>
          <p:cNvPr id="7" name="Picture 6" descr="cnn visual">
            <a:extLst>
              <a:ext uri="{FF2B5EF4-FFF2-40B4-BE49-F238E27FC236}">
                <a16:creationId xmlns:a16="http://schemas.microsoft.com/office/drawing/2014/main" id="{DB5B9926-9C48-7BE2-3C84-32BA133BC98D}"/>
              </a:ext>
            </a:extLst>
          </p:cNvPr>
          <p:cNvPicPr>
            <a:picLocks noChangeAspect="1"/>
          </p:cNvPicPr>
          <p:nvPr/>
        </p:nvPicPr>
        <p:blipFill>
          <a:blip r:embed="rId4"/>
          <a:srcRect b="39637"/>
          <a:stretch>
            <a:fillRect/>
          </a:stretch>
        </p:blipFill>
        <p:spPr>
          <a:xfrm>
            <a:off x="5734410" y="1361752"/>
            <a:ext cx="6272422" cy="4673288"/>
          </a:xfrm>
          <a:prstGeom prst="rect">
            <a:avLst/>
          </a:prstGeom>
        </p:spPr>
      </p:pic>
    </p:spTree>
    <p:extLst>
      <p:ext uri="{BB962C8B-B14F-4D97-AF65-F5344CB8AC3E}">
        <p14:creationId xmlns:p14="http://schemas.microsoft.com/office/powerpoint/2010/main" val="28220283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24484-2727-A6BB-AEB3-4EBDA15B5E30}"/>
              </a:ext>
            </a:extLst>
          </p:cNvPr>
          <p:cNvSpPr>
            <a:spLocks noGrp="1"/>
          </p:cNvSpPr>
          <p:nvPr>
            <p:ph type="title"/>
          </p:nvPr>
        </p:nvSpPr>
        <p:spPr>
          <a:xfrm>
            <a:off x="6095999" y="868680"/>
            <a:ext cx="5374106" cy="1143000"/>
          </a:xfrm>
        </p:spPr>
        <p:txBody>
          <a:bodyPr>
            <a:normAutofit fontScale="90000"/>
          </a:bodyPr>
          <a:lstStyle/>
          <a:p>
            <a:r>
              <a:rPr lang="en-US" cap="none" dirty="0"/>
              <a:t>Why Convolutional Neural Networks?</a:t>
            </a:r>
            <a:br>
              <a:rPr lang="en-US" dirty="0"/>
            </a:br>
            <a:endParaRPr lang="en-US" cap="none" dirty="0"/>
          </a:p>
        </p:txBody>
      </p:sp>
      <p:sp>
        <p:nvSpPr>
          <p:cNvPr id="4" name="Content Placeholder 3">
            <a:extLst>
              <a:ext uri="{FF2B5EF4-FFF2-40B4-BE49-F238E27FC236}">
                <a16:creationId xmlns:a16="http://schemas.microsoft.com/office/drawing/2014/main" id="{1C4B0DFE-3D13-DF74-A126-E2F326CA71EC}"/>
              </a:ext>
            </a:extLst>
          </p:cNvPr>
          <p:cNvSpPr>
            <a:spLocks noGrp="1"/>
          </p:cNvSpPr>
          <p:nvPr>
            <p:ph sz="quarter" idx="14"/>
          </p:nvPr>
        </p:nvSpPr>
        <p:spPr>
          <a:xfrm>
            <a:off x="6095999" y="2017058"/>
            <a:ext cx="5374106" cy="4489704"/>
          </a:xfrm>
        </p:spPr>
        <p:txBody>
          <a:bodyPr>
            <a:noAutofit/>
          </a:bodyPr>
          <a:lstStyle/>
          <a:p>
            <a:pPr marL="342900" indent="-342900">
              <a:buFont typeface="Arial" panose="020B0604020202020204" pitchFamily="34" charset="0"/>
              <a:buChar char="•"/>
            </a:pPr>
            <a:r>
              <a:rPr lang="en-US" sz="2000" dirty="0"/>
              <a:t>PWMs do well with simple motifs but struggle with more difficult tasks.</a:t>
            </a:r>
          </a:p>
          <a:p>
            <a:pPr marL="800100" lvl="2" indent="-342900">
              <a:buFont typeface="Arial" panose="020B0604020202020204" pitchFamily="34" charset="0"/>
              <a:buChar char="•"/>
            </a:pPr>
            <a:endParaRPr lang="en-US" sz="2000" dirty="0"/>
          </a:p>
        </p:txBody>
      </p:sp>
    </p:spTree>
    <p:extLst>
      <p:ext uri="{BB962C8B-B14F-4D97-AF65-F5344CB8AC3E}">
        <p14:creationId xmlns:p14="http://schemas.microsoft.com/office/powerpoint/2010/main" val="2936160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EE38E0-A2FD-B302-2A0B-02ADCACFFE0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AF7F8D9-E875-0A55-9204-137E8CB162AB}"/>
              </a:ext>
            </a:extLst>
          </p:cNvPr>
          <p:cNvSpPr>
            <a:spLocks noGrp="1"/>
          </p:cNvSpPr>
          <p:nvPr>
            <p:ph type="title"/>
          </p:nvPr>
        </p:nvSpPr>
        <p:spPr>
          <a:xfrm>
            <a:off x="6095999" y="868680"/>
            <a:ext cx="5374106" cy="1143000"/>
          </a:xfrm>
        </p:spPr>
        <p:txBody>
          <a:bodyPr>
            <a:normAutofit fontScale="90000"/>
          </a:bodyPr>
          <a:lstStyle/>
          <a:p>
            <a:r>
              <a:rPr lang="en-US" cap="none" dirty="0"/>
              <a:t>Why Convolutional Neural Networks?</a:t>
            </a:r>
            <a:br>
              <a:rPr lang="en-US" dirty="0"/>
            </a:br>
            <a:endParaRPr lang="en-US" cap="none" dirty="0"/>
          </a:p>
        </p:txBody>
      </p:sp>
      <p:sp>
        <p:nvSpPr>
          <p:cNvPr id="4" name="Content Placeholder 3">
            <a:extLst>
              <a:ext uri="{FF2B5EF4-FFF2-40B4-BE49-F238E27FC236}">
                <a16:creationId xmlns:a16="http://schemas.microsoft.com/office/drawing/2014/main" id="{4C12C92E-E055-05DE-8DB1-F9A583946CE2}"/>
              </a:ext>
            </a:extLst>
          </p:cNvPr>
          <p:cNvSpPr>
            <a:spLocks noGrp="1"/>
          </p:cNvSpPr>
          <p:nvPr>
            <p:ph sz="quarter" idx="14"/>
          </p:nvPr>
        </p:nvSpPr>
        <p:spPr>
          <a:xfrm>
            <a:off x="6095999" y="2017058"/>
            <a:ext cx="5374106" cy="4489704"/>
          </a:xfrm>
        </p:spPr>
        <p:txBody>
          <a:bodyPr>
            <a:noAutofit/>
          </a:bodyPr>
          <a:lstStyle/>
          <a:p>
            <a:pPr marL="342900" indent="-342900">
              <a:buFont typeface="Arial" panose="020B0604020202020204" pitchFamily="34" charset="0"/>
              <a:buChar char="•"/>
            </a:pPr>
            <a:r>
              <a:rPr lang="en-US" sz="2000" dirty="0"/>
              <a:t>PWMs do well with simple motifs but struggle with more difficult tasks.</a:t>
            </a:r>
          </a:p>
          <a:p>
            <a:pPr marL="800100" lvl="2" indent="-342900">
              <a:buFont typeface="Arial" panose="020B0604020202020204" pitchFamily="34" charset="0"/>
              <a:buChar char="•"/>
            </a:pPr>
            <a:r>
              <a:rPr lang="en-US" sz="2000" dirty="0"/>
              <a:t>Combining information from multiple motifs</a:t>
            </a:r>
          </a:p>
          <a:p>
            <a:pPr marL="800100" lvl="2" indent="-342900">
              <a:buFont typeface="Arial" panose="020B0604020202020204" pitchFamily="34" charset="0"/>
              <a:buChar char="•"/>
            </a:pPr>
            <a:r>
              <a:rPr lang="en-US" sz="2000" dirty="0"/>
              <a:t>Being able to scale to larger datasets</a:t>
            </a:r>
          </a:p>
          <a:p>
            <a:pPr marL="800100" lvl="2" indent="-342900">
              <a:buFont typeface="Arial" panose="020B0604020202020204" pitchFamily="34" charset="0"/>
              <a:buChar char="•"/>
            </a:pPr>
            <a:r>
              <a:rPr lang="en-US" sz="2000" dirty="0"/>
              <a:t>Dealing with complex regulatory regions</a:t>
            </a:r>
          </a:p>
          <a:p>
            <a:pPr marL="800100" lvl="2" indent="-342900">
              <a:buFont typeface="Arial" panose="020B0604020202020204" pitchFamily="34" charset="0"/>
              <a:buChar char="•"/>
            </a:pPr>
            <a:endParaRPr lang="en-US" sz="2000" dirty="0"/>
          </a:p>
        </p:txBody>
      </p:sp>
    </p:spTree>
    <p:extLst>
      <p:ext uri="{BB962C8B-B14F-4D97-AF65-F5344CB8AC3E}">
        <p14:creationId xmlns:p14="http://schemas.microsoft.com/office/powerpoint/2010/main" val="2221226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8671C-C4DE-A498-D364-24FF69FF02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5DAE1D-7BDD-AB46-F019-FDD9C4985268}"/>
              </a:ext>
            </a:extLst>
          </p:cNvPr>
          <p:cNvSpPr>
            <a:spLocks noGrp="1"/>
          </p:cNvSpPr>
          <p:nvPr>
            <p:ph type="title"/>
          </p:nvPr>
        </p:nvSpPr>
        <p:spPr>
          <a:xfrm>
            <a:off x="6095999" y="868680"/>
            <a:ext cx="5374106" cy="1143000"/>
          </a:xfrm>
        </p:spPr>
        <p:txBody>
          <a:bodyPr>
            <a:normAutofit fontScale="90000"/>
          </a:bodyPr>
          <a:lstStyle/>
          <a:p>
            <a:r>
              <a:rPr lang="en-US" cap="none" dirty="0"/>
              <a:t>Why Convolutional Neural Networks?</a:t>
            </a:r>
            <a:br>
              <a:rPr lang="en-US" dirty="0"/>
            </a:br>
            <a:endParaRPr lang="en-US" cap="none" dirty="0"/>
          </a:p>
        </p:txBody>
      </p:sp>
      <p:sp>
        <p:nvSpPr>
          <p:cNvPr id="4" name="Content Placeholder 3">
            <a:extLst>
              <a:ext uri="{FF2B5EF4-FFF2-40B4-BE49-F238E27FC236}">
                <a16:creationId xmlns:a16="http://schemas.microsoft.com/office/drawing/2014/main" id="{3EE04AD9-1751-6771-8A81-6C1CCFF8845F}"/>
              </a:ext>
            </a:extLst>
          </p:cNvPr>
          <p:cNvSpPr>
            <a:spLocks noGrp="1"/>
          </p:cNvSpPr>
          <p:nvPr>
            <p:ph sz="quarter" idx="14"/>
          </p:nvPr>
        </p:nvSpPr>
        <p:spPr>
          <a:xfrm>
            <a:off x="6095999" y="2017058"/>
            <a:ext cx="5374106" cy="4489704"/>
          </a:xfrm>
        </p:spPr>
        <p:txBody>
          <a:bodyPr>
            <a:noAutofit/>
          </a:bodyPr>
          <a:lstStyle/>
          <a:p>
            <a:pPr marL="342900" indent="-342900">
              <a:buFont typeface="Arial" panose="020B0604020202020204" pitchFamily="34" charset="0"/>
              <a:buChar char="•"/>
            </a:pPr>
            <a:r>
              <a:rPr lang="en-US" sz="2000" dirty="0"/>
              <a:t>PWMs do well with simple motifs but struggle with more difficult tasks.</a:t>
            </a:r>
          </a:p>
          <a:p>
            <a:pPr marL="800100" lvl="2" indent="-342900">
              <a:buFont typeface="Arial" panose="020B0604020202020204" pitchFamily="34" charset="0"/>
              <a:buChar char="•"/>
            </a:pPr>
            <a:r>
              <a:rPr lang="en-US" sz="2000" dirty="0"/>
              <a:t>Combining information from multiple motifs</a:t>
            </a:r>
          </a:p>
          <a:p>
            <a:pPr marL="800100" lvl="2" indent="-342900">
              <a:buFont typeface="Arial" panose="020B0604020202020204" pitchFamily="34" charset="0"/>
              <a:buChar char="•"/>
            </a:pPr>
            <a:r>
              <a:rPr lang="en-US" sz="2000" dirty="0"/>
              <a:t>Being able to scale to larger datasets</a:t>
            </a:r>
          </a:p>
          <a:p>
            <a:pPr marL="800100" lvl="2" indent="-342900">
              <a:buFont typeface="Arial" panose="020B0604020202020204" pitchFamily="34" charset="0"/>
              <a:buChar char="•"/>
            </a:pPr>
            <a:r>
              <a:rPr lang="en-US" sz="2000" dirty="0"/>
              <a:t>Dealing with complex regulatory regions</a:t>
            </a:r>
          </a:p>
          <a:p>
            <a:pPr marL="800100" lvl="2" indent="-342900">
              <a:buFont typeface="Arial" panose="020B0604020202020204" pitchFamily="34" charset="0"/>
              <a:buChar char="•"/>
            </a:pPr>
            <a:endParaRPr lang="en-US" sz="2000" dirty="0"/>
          </a:p>
          <a:p>
            <a:pPr marL="571500" lvl="1" indent="-342900">
              <a:buFont typeface="Arial" panose="020B0604020202020204" pitchFamily="34" charset="0"/>
              <a:buChar char="•"/>
            </a:pPr>
            <a:r>
              <a:rPr lang="en-US" sz="2000" dirty="0" err="1"/>
              <a:t>Deepbind</a:t>
            </a:r>
            <a:r>
              <a:rPr lang="en-US" sz="2000" dirty="0"/>
              <a:t> offered a solution to many of these problems by using a CNN to learn binding motif detectors</a:t>
            </a:r>
          </a:p>
        </p:txBody>
      </p:sp>
      <p:pic>
        <p:nvPicPr>
          <p:cNvPr id="6" name="Picture 5">
            <a:extLst>
              <a:ext uri="{FF2B5EF4-FFF2-40B4-BE49-F238E27FC236}">
                <a16:creationId xmlns:a16="http://schemas.microsoft.com/office/drawing/2014/main" id="{357B4646-DCD3-B0F4-11C0-8AA05F7CE9A4}"/>
              </a:ext>
            </a:extLst>
          </p:cNvPr>
          <p:cNvPicPr>
            <a:picLocks noChangeAspect="1"/>
          </p:cNvPicPr>
          <p:nvPr/>
        </p:nvPicPr>
        <p:blipFill>
          <a:blip r:embed="rId3"/>
          <a:stretch>
            <a:fillRect/>
          </a:stretch>
        </p:blipFill>
        <p:spPr>
          <a:xfrm>
            <a:off x="308888" y="2376083"/>
            <a:ext cx="5641909" cy="2105833"/>
          </a:xfrm>
          <a:prstGeom prst="rect">
            <a:avLst/>
          </a:prstGeom>
        </p:spPr>
      </p:pic>
    </p:spTree>
    <p:extLst>
      <p:ext uri="{BB962C8B-B14F-4D97-AF65-F5344CB8AC3E}">
        <p14:creationId xmlns:p14="http://schemas.microsoft.com/office/powerpoint/2010/main" val="1969921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BFBA64-C62F-02E1-920C-79A3820AAB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40B67A-D413-C7FC-A98C-06CBE4C63CF8}"/>
              </a:ext>
            </a:extLst>
          </p:cNvPr>
          <p:cNvSpPr>
            <a:spLocks noGrp="1"/>
          </p:cNvSpPr>
          <p:nvPr>
            <p:ph type="title"/>
          </p:nvPr>
        </p:nvSpPr>
        <p:spPr/>
        <p:txBody>
          <a:bodyPr>
            <a:normAutofit/>
          </a:bodyPr>
          <a:lstStyle/>
          <a:p>
            <a:r>
              <a:rPr lang="en-US" cap="none" dirty="0"/>
              <a:t>1D Convolution Operation</a:t>
            </a:r>
          </a:p>
        </p:txBody>
      </p:sp>
      <p:sp>
        <p:nvSpPr>
          <p:cNvPr id="3" name="Content Placeholder 2">
            <a:extLst>
              <a:ext uri="{FF2B5EF4-FFF2-40B4-BE49-F238E27FC236}">
                <a16:creationId xmlns:a16="http://schemas.microsoft.com/office/drawing/2014/main" id="{2E87325C-55E1-4CA0-DF56-B94535E56913}"/>
              </a:ext>
            </a:extLst>
          </p:cNvPr>
          <p:cNvSpPr>
            <a:spLocks noGrp="1"/>
          </p:cNvSpPr>
          <p:nvPr>
            <p:ph sz="quarter" idx="14"/>
          </p:nvPr>
        </p:nvSpPr>
        <p:spPr>
          <a:xfrm>
            <a:off x="817316" y="2350008"/>
            <a:ext cx="4338344" cy="4197098"/>
          </a:xfrm>
        </p:spPr>
        <p:txBody>
          <a:bodyPr>
            <a:normAutofit/>
          </a:bodyPr>
          <a:lstStyle/>
          <a:p>
            <a:pPr marL="285750" indent="-285750">
              <a:buFont typeface="Arial" panose="020B0604020202020204" pitchFamily="34" charset="0"/>
              <a:buChar char="•"/>
            </a:pPr>
            <a:r>
              <a:rPr lang="en-US" sz="2000" dirty="0"/>
              <a:t>A convolution operation contains the following</a:t>
            </a:r>
          </a:p>
          <a:p>
            <a:pPr marL="514350" lvl="1" indent="-285750">
              <a:buFont typeface="Arial" panose="020B0604020202020204" pitchFamily="34" charset="0"/>
              <a:buChar char="•"/>
            </a:pPr>
            <a:r>
              <a:rPr lang="en-US" sz="2000" dirty="0"/>
              <a:t>A vector x[D] consisting of your inputs</a:t>
            </a:r>
          </a:p>
          <a:p>
            <a:pPr marL="514350" lvl="1" indent="-285750">
              <a:buFont typeface="Arial" panose="020B0604020202020204" pitchFamily="34" charset="0"/>
              <a:buChar char="•"/>
            </a:pPr>
            <a:r>
              <a:rPr lang="en-US" sz="2000" dirty="0"/>
              <a:t>A set of weights of dimension K, often referred to as a </a:t>
            </a:r>
            <a:r>
              <a:rPr lang="en-US" sz="2000" dirty="0" err="1"/>
              <a:t>kernal</a:t>
            </a:r>
            <a:endParaRPr lang="en-US" sz="2000" dirty="0"/>
          </a:p>
          <a:p>
            <a:pPr marL="514350" lvl="1" indent="-285750">
              <a:buFont typeface="Arial" panose="020B0604020202020204" pitchFamily="34" charset="0"/>
              <a:buChar char="•"/>
            </a:pPr>
            <a:endParaRPr lang="en-US" sz="2000" dirty="0"/>
          </a:p>
          <a:p>
            <a:pPr marL="514350" lvl="1" indent="-285750">
              <a:buFont typeface="Arial" panose="020B0604020202020204" pitchFamily="34" charset="0"/>
              <a:buChar char="•"/>
            </a:pPr>
            <a:endParaRPr lang="en-US" sz="2000" dirty="0"/>
          </a:p>
          <a:p>
            <a:pPr marL="514350" lvl="1" indent="-285750">
              <a:buFont typeface="Arial" panose="020B0604020202020204" pitchFamily="34" charset="0"/>
              <a:buChar char="•"/>
            </a:pPr>
            <a:endParaRPr lang="en-US" sz="2000" dirty="0"/>
          </a:p>
        </p:txBody>
      </p:sp>
    </p:spTree>
    <p:extLst>
      <p:ext uri="{BB962C8B-B14F-4D97-AF65-F5344CB8AC3E}">
        <p14:creationId xmlns:p14="http://schemas.microsoft.com/office/powerpoint/2010/main" val="386562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E2B8A-87A5-BCEF-516B-D6EF7D97D2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D91BAB-D8E8-5785-2665-8B38A8548DD8}"/>
              </a:ext>
            </a:extLst>
          </p:cNvPr>
          <p:cNvSpPr>
            <a:spLocks noGrp="1"/>
          </p:cNvSpPr>
          <p:nvPr>
            <p:ph type="title"/>
          </p:nvPr>
        </p:nvSpPr>
        <p:spPr/>
        <p:txBody>
          <a:bodyPr>
            <a:normAutofit/>
          </a:bodyPr>
          <a:lstStyle/>
          <a:p>
            <a:r>
              <a:rPr lang="en-US" cap="none" dirty="0"/>
              <a:t>1D Convolution Operation</a:t>
            </a:r>
          </a:p>
        </p:txBody>
      </p:sp>
      <p:sp>
        <p:nvSpPr>
          <p:cNvPr id="3" name="Content Placeholder 2">
            <a:extLst>
              <a:ext uri="{FF2B5EF4-FFF2-40B4-BE49-F238E27FC236}">
                <a16:creationId xmlns:a16="http://schemas.microsoft.com/office/drawing/2014/main" id="{594B6915-710F-267A-7DB9-92A468EC2489}"/>
              </a:ext>
            </a:extLst>
          </p:cNvPr>
          <p:cNvSpPr>
            <a:spLocks noGrp="1"/>
          </p:cNvSpPr>
          <p:nvPr>
            <p:ph sz="quarter" idx="14"/>
          </p:nvPr>
        </p:nvSpPr>
        <p:spPr>
          <a:xfrm>
            <a:off x="817316" y="2350008"/>
            <a:ext cx="4338344" cy="4197098"/>
          </a:xfrm>
        </p:spPr>
        <p:txBody>
          <a:bodyPr>
            <a:normAutofit/>
          </a:bodyPr>
          <a:lstStyle/>
          <a:p>
            <a:pPr marL="285750" indent="-285750">
              <a:buFont typeface="Arial" panose="020B0604020202020204" pitchFamily="34" charset="0"/>
              <a:buChar char="•"/>
            </a:pPr>
            <a:r>
              <a:rPr lang="en-US" sz="2000" dirty="0"/>
              <a:t>A convolution operation contains the following</a:t>
            </a:r>
          </a:p>
          <a:p>
            <a:pPr marL="514350" lvl="1" indent="-285750">
              <a:buFont typeface="Arial" panose="020B0604020202020204" pitchFamily="34" charset="0"/>
              <a:buChar char="•"/>
            </a:pPr>
            <a:r>
              <a:rPr lang="en-US" sz="2000" dirty="0"/>
              <a:t>A vector x[D] consisting of your inputs</a:t>
            </a:r>
          </a:p>
          <a:p>
            <a:pPr marL="514350" lvl="1" indent="-285750">
              <a:buFont typeface="Arial" panose="020B0604020202020204" pitchFamily="34" charset="0"/>
              <a:buChar char="•"/>
            </a:pPr>
            <a:r>
              <a:rPr lang="en-US" sz="2000" dirty="0"/>
              <a:t>A set of weights of dimension K, often referred to as a </a:t>
            </a:r>
            <a:r>
              <a:rPr lang="en-US" sz="2000" dirty="0" err="1"/>
              <a:t>kernal</a:t>
            </a:r>
            <a:endParaRPr lang="en-US" sz="2000" dirty="0"/>
          </a:p>
          <a:p>
            <a:pPr marL="514350" lvl="1"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The weighted sum of the K nearest inputs is defined as a convolution (z)</a:t>
            </a:r>
          </a:p>
          <a:p>
            <a:pPr marL="514350" lvl="1" indent="-285750">
              <a:buFont typeface="Arial" panose="020B0604020202020204" pitchFamily="34" charset="0"/>
              <a:buChar char="•"/>
            </a:pPr>
            <a:endParaRPr lang="en-US" sz="2000" dirty="0"/>
          </a:p>
          <a:p>
            <a:pPr marL="514350" lvl="1" indent="-285750">
              <a:buFont typeface="Arial" panose="020B0604020202020204" pitchFamily="34" charset="0"/>
              <a:buChar char="•"/>
            </a:pPr>
            <a:endParaRPr lang="en-US" sz="2000" dirty="0"/>
          </a:p>
        </p:txBody>
      </p:sp>
    </p:spTree>
    <p:extLst>
      <p:ext uri="{BB962C8B-B14F-4D97-AF65-F5344CB8AC3E}">
        <p14:creationId xmlns:p14="http://schemas.microsoft.com/office/powerpoint/2010/main" val="37192302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E471C-0E87-DA68-12F5-2BBC28ACA0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4F5EEF3-C6ED-F3B0-A9A9-4A7213D37E8E}"/>
              </a:ext>
            </a:extLst>
          </p:cNvPr>
          <p:cNvSpPr>
            <a:spLocks noGrp="1"/>
          </p:cNvSpPr>
          <p:nvPr>
            <p:ph type="title"/>
          </p:nvPr>
        </p:nvSpPr>
        <p:spPr/>
        <p:txBody>
          <a:bodyPr>
            <a:normAutofit/>
          </a:bodyPr>
          <a:lstStyle/>
          <a:p>
            <a:r>
              <a:rPr lang="en-US" cap="none" dirty="0"/>
              <a:t>1D Convolution Operation</a:t>
            </a:r>
          </a:p>
        </p:txBody>
      </p:sp>
      <p:sp>
        <p:nvSpPr>
          <p:cNvPr id="3" name="Content Placeholder 2">
            <a:extLst>
              <a:ext uri="{FF2B5EF4-FFF2-40B4-BE49-F238E27FC236}">
                <a16:creationId xmlns:a16="http://schemas.microsoft.com/office/drawing/2014/main" id="{32D7094C-FE57-EE2D-4308-E61E8F4E5968}"/>
              </a:ext>
            </a:extLst>
          </p:cNvPr>
          <p:cNvSpPr>
            <a:spLocks noGrp="1"/>
          </p:cNvSpPr>
          <p:nvPr>
            <p:ph sz="quarter" idx="14"/>
          </p:nvPr>
        </p:nvSpPr>
        <p:spPr>
          <a:xfrm>
            <a:off x="817316" y="2350008"/>
            <a:ext cx="4338344" cy="4197098"/>
          </a:xfrm>
        </p:spPr>
        <p:txBody>
          <a:bodyPr>
            <a:normAutofit/>
          </a:bodyPr>
          <a:lstStyle/>
          <a:p>
            <a:pPr marL="285750" indent="-285750">
              <a:buFont typeface="Arial" panose="020B0604020202020204" pitchFamily="34" charset="0"/>
              <a:buChar char="•"/>
            </a:pPr>
            <a:r>
              <a:rPr lang="en-US" sz="2000" dirty="0"/>
              <a:t>A convolution operation contains the following</a:t>
            </a:r>
          </a:p>
          <a:p>
            <a:pPr marL="514350" lvl="1" indent="-285750">
              <a:buFont typeface="Arial" panose="020B0604020202020204" pitchFamily="34" charset="0"/>
              <a:buChar char="•"/>
            </a:pPr>
            <a:r>
              <a:rPr lang="en-US" sz="2000" dirty="0"/>
              <a:t>A vector x[D] consisting of your inputs</a:t>
            </a:r>
          </a:p>
          <a:p>
            <a:pPr marL="514350" lvl="1" indent="-285750">
              <a:buFont typeface="Arial" panose="020B0604020202020204" pitchFamily="34" charset="0"/>
              <a:buChar char="•"/>
            </a:pPr>
            <a:r>
              <a:rPr lang="en-US" sz="2000" dirty="0"/>
              <a:t>A set of weights of dimension K, often referred to as a </a:t>
            </a:r>
            <a:r>
              <a:rPr lang="en-US" sz="2000" dirty="0" err="1"/>
              <a:t>kernal</a:t>
            </a:r>
            <a:endParaRPr lang="en-US" sz="2000" dirty="0"/>
          </a:p>
          <a:p>
            <a:pPr marL="514350" lvl="1"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The weighted sum of the K nearest inputs is defined as a convolution (z)</a:t>
            </a:r>
          </a:p>
          <a:p>
            <a:pPr marL="514350" lvl="1" indent="-285750">
              <a:buFont typeface="Arial" panose="020B0604020202020204" pitchFamily="34" charset="0"/>
              <a:buChar char="•"/>
            </a:pPr>
            <a:endParaRPr lang="en-US" sz="2000" dirty="0"/>
          </a:p>
          <a:p>
            <a:pPr marL="514350" lvl="1" indent="-285750">
              <a:buFont typeface="Arial" panose="020B0604020202020204" pitchFamily="34" charset="0"/>
              <a:buChar char="•"/>
            </a:pPr>
            <a:endParaRPr lang="en-US" sz="2000" dirty="0"/>
          </a:p>
        </p:txBody>
      </p:sp>
      <p:pic>
        <p:nvPicPr>
          <p:cNvPr id="6" name="Picture 5" descr="The image depicts a mathematical expression for a linear combination of variables, where Zi is a function of previous Xi, current Xi, and next Xi, weighted by coefficients W1, W2, and W3.&#10;&#10;AI-generated content may be incorrect.">
            <a:extLst>
              <a:ext uri="{FF2B5EF4-FFF2-40B4-BE49-F238E27FC236}">
                <a16:creationId xmlns:a16="http://schemas.microsoft.com/office/drawing/2014/main" id="{E1CD6257-F14D-1976-7F48-CBF08BDF4716}"/>
              </a:ext>
            </a:extLst>
          </p:cNvPr>
          <p:cNvPicPr>
            <a:picLocks noChangeAspect="1"/>
          </p:cNvPicPr>
          <p:nvPr/>
        </p:nvPicPr>
        <p:blipFill>
          <a:blip r:embed="rId3"/>
          <a:stretch>
            <a:fillRect/>
          </a:stretch>
        </p:blipFill>
        <p:spPr>
          <a:xfrm>
            <a:off x="6550288" y="5263014"/>
            <a:ext cx="4338344" cy="1284092"/>
          </a:xfrm>
          <a:prstGeom prst="rect">
            <a:avLst/>
          </a:prstGeom>
        </p:spPr>
      </p:pic>
      <p:pic>
        <p:nvPicPr>
          <p:cNvPr id="5" name="Picture 4" descr="The image displays a flowchart or diagram with various elements such as Z1, Z2, Z3, J3, Z4, and numbers 25 and 26, possibly indicating a sequence or process.&#10;&#10;AI-generated content may be incorrect.">
            <a:extLst>
              <a:ext uri="{FF2B5EF4-FFF2-40B4-BE49-F238E27FC236}">
                <a16:creationId xmlns:a16="http://schemas.microsoft.com/office/drawing/2014/main" id="{C91DAAF7-D0A1-5526-709B-8E052C6CD486}"/>
              </a:ext>
            </a:extLst>
          </p:cNvPr>
          <p:cNvPicPr>
            <a:picLocks noChangeAspect="1"/>
          </p:cNvPicPr>
          <p:nvPr/>
        </p:nvPicPr>
        <p:blipFill>
          <a:blip r:embed="rId4"/>
          <a:stretch>
            <a:fillRect/>
          </a:stretch>
        </p:blipFill>
        <p:spPr>
          <a:xfrm>
            <a:off x="7036342" y="539888"/>
            <a:ext cx="3574508" cy="4679355"/>
          </a:xfrm>
          <a:prstGeom prst="rect">
            <a:avLst/>
          </a:prstGeom>
        </p:spPr>
      </p:pic>
    </p:spTree>
    <p:extLst>
      <p:ext uri="{BB962C8B-B14F-4D97-AF65-F5344CB8AC3E}">
        <p14:creationId xmlns:p14="http://schemas.microsoft.com/office/powerpoint/2010/main" val="8287944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DE694-E02F-775F-6A64-4CFAE6615B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A20AE5-4075-16C4-9E1E-F19C862DCB2A}"/>
              </a:ext>
            </a:extLst>
          </p:cNvPr>
          <p:cNvSpPr>
            <a:spLocks noGrp="1"/>
          </p:cNvSpPr>
          <p:nvPr>
            <p:ph type="title"/>
          </p:nvPr>
        </p:nvSpPr>
        <p:spPr/>
        <p:txBody>
          <a:bodyPr>
            <a:normAutofit/>
          </a:bodyPr>
          <a:lstStyle/>
          <a:p>
            <a:r>
              <a:rPr lang="en-US" cap="none" dirty="0"/>
              <a:t>The Convolution Operation</a:t>
            </a:r>
          </a:p>
        </p:txBody>
      </p:sp>
      <p:sp>
        <p:nvSpPr>
          <p:cNvPr id="3" name="Content Placeholder 2">
            <a:extLst>
              <a:ext uri="{FF2B5EF4-FFF2-40B4-BE49-F238E27FC236}">
                <a16:creationId xmlns:a16="http://schemas.microsoft.com/office/drawing/2014/main" id="{82DBA3BA-5F1E-49F4-2992-028732CF878E}"/>
              </a:ext>
            </a:extLst>
          </p:cNvPr>
          <p:cNvSpPr>
            <a:spLocks noGrp="1"/>
          </p:cNvSpPr>
          <p:nvPr>
            <p:ph sz="quarter" idx="14"/>
          </p:nvPr>
        </p:nvSpPr>
        <p:spPr>
          <a:xfrm>
            <a:off x="817316" y="2350008"/>
            <a:ext cx="4338344" cy="4197098"/>
          </a:xfrm>
        </p:spPr>
        <p:txBody>
          <a:bodyPr>
            <a:normAutofit/>
          </a:bodyPr>
          <a:lstStyle/>
          <a:p>
            <a:pPr marL="285750" indent="-285750">
              <a:buFont typeface="Arial" panose="020B0604020202020204" pitchFamily="34" charset="0"/>
              <a:buChar char="•"/>
            </a:pPr>
            <a:r>
              <a:rPr lang="en-US" sz="2000" dirty="0"/>
              <a:t>A convolution operation contains the following</a:t>
            </a:r>
          </a:p>
          <a:p>
            <a:pPr marL="514350" lvl="1" indent="-285750">
              <a:buFont typeface="Arial" panose="020B0604020202020204" pitchFamily="34" charset="0"/>
              <a:buChar char="•"/>
            </a:pPr>
            <a:r>
              <a:rPr lang="en-US" sz="2000" dirty="0"/>
              <a:t>A vector x[D] consisting of your inputs</a:t>
            </a:r>
          </a:p>
          <a:p>
            <a:pPr marL="514350" lvl="1" indent="-285750">
              <a:buFont typeface="Arial" panose="020B0604020202020204" pitchFamily="34" charset="0"/>
              <a:buChar char="•"/>
            </a:pPr>
            <a:r>
              <a:rPr lang="en-US" sz="2000" dirty="0"/>
              <a:t>A set of weights of dimension K, often referred to as a </a:t>
            </a:r>
            <a:r>
              <a:rPr lang="en-US" sz="2000" dirty="0" err="1"/>
              <a:t>kernal</a:t>
            </a:r>
            <a:endParaRPr lang="en-US" sz="2000" dirty="0"/>
          </a:p>
          <a:p>
            <a:pPr marL="514350" lvl="1"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The weighted sum of the K nearest inputs is defined as a convolution (z)</a:t>
            </a:r>
          </a:p>
          <a:p>
            <a:pPr marL="514350" lvl="1" indent="-285750">
              <a:buFont typeface="Arial" panose="020B0604020202020204" pitchFamily="34" charset="0"/>
              <a:buChar char="•"/>
            </a:pPr>
            <a:endParaRPr lang="en-US" sz="2000" dirty="0"/>
          </a:p>
          <a:p>
            <a:pPr marL="514350" lvl="1" indent="-285750">
              <a:buFont typeface="Arial" panose="020B0604020202020204" pitchFamily="34" charset="0"/>
              <a:buChar char="•"/>
            </a:pPr>
            <a:endParaRPr lang="en-US" sz="2000" dirty="0"/>
          </a:p>
        </p:txBody>
      </p:sp>
      <p:pic>
        <p:nvPicPr>
          <p:cNvPr id="5" name="Picture 4" descr="The image displays a sequence of mathematical equations, each one involving variables (W1, W2, W3, X2, X3, X4) and their respective coefficients, arranged in a vertical format.&#10;&#10;AI-generated content may be incorrect.">
            <a:extLst>
              <a:ext uri="{FF2B5EF4-FFF2-40B4-BE49-F238E27FC236}">
                <a16:creationId xmlns:a16="http://schemas.microsoft.com/office/drawing/2014/main" id="{9690FBB5-0853-E24A-10E2-66E8A6AC45AF}"/>
              </a:ext>
            </a:extLst>
          </p:cNvPr>
          <p:cNvPicPr>
            <a:picLocks noChangeAspect="1"/>
          </p:cNvPicPr>
          <p:nvPr/>
        </p:nvPicPr>
        <p:blipFill>
          <a:blip r:embed="rId3"/>
          <a:stretch>
            <a:fillRect/>
          </a:stretch>
        </p:blipFill>
        <p:spPr>
          <a:xfrm>
            <a:off x="6096000" y="4892041"/>
            <a:ext cx="5515876" cy="1542073"/>
          </a:xfrm>
          <a:prstGeom prst="rect">
            <a:avLst/>
          </a:prstGeom>
        </p:spPr>
      </p:pic>
      <p:pic>
        <p:nvPicPr>
          <p:cNvPr id="8" name="Picture 7" descr="The diagram illustrates a sequence of genetic or chromosomal notation, with various elements labeled as Z, W, X, and Z, possibly representing alleles or gene markers, and numbered in ascending order.&#10;&#10;AI-generated content may be incorrect.">
            <a:extLst>
              <a:ext uri="{FF2B5EF4-FFF2-40B4-BE49-F238E27FC236}">
                <a16:creationId xmlns:a16="http://schemas.microsoft.com/office/drawing/2014/main" id="{ED21B052-AFAF-85E7-9E97-19BE3FAA1611}"/>
              </a:ext>
            </a:extLst>
          </p:cNvPr>
          <p:cNvPicPr>
            <a:picLocks noChangeAspect="1"/>
          </p:cNvPicPr>
          <p:nvPr/>
        </p:nvPicPr>
        <p:blipFill>
          <a:blip r:embed="rId4"/>
          <a:stretch>
            <a:fillRect/>
          </a:stretch>
        </p:blipFill>
        <p:spPr>
          <a:xfrm>
            <a:off x="6096000" y="1639923"/>
            <a:ext cx="5515876" cy="3126958"/>
          </a:xfrm>
          <a:prstGeom prst="rect">
            <a:avLst/>
          </a:prstGeom>
        </p:spPr>
      </p:pic>
    </p:spTree>
    <p:extLst>
      <p:ext uri="{BB962C8B-B14F-4D97-AF65-F5344CB8AC3E}">
        <p14:creationId xmlns:p14="http://schemas.microsoft.com/office/powerpoint/2010/main" val="37182308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D316863C-9928-9482-F398-BFF781ED2AB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CD3C3B-9663-1354-1EF1-D35E827BDB2E}"/>
              </a:ext>
            </a:extLst>
          </p:cNvPr>
          <p:cNvSpPr>
            <a:spLocks noGrp="1"/>
          </p:cNvSpPr>
          <p:nvPr>
            <p:ph type="title"/>
          </p:nvPr>
        </p:nvSpPr>
        <p:spPr>
          <a:xfrm>
            <a:off x="817190" y="822960"/>
            <a:ext cx="5106932" cy="1143000"/>
          </a:xfrm>
        </p:spPr>
        <p:txBody>
          <a:bodyPr>
            <a:normAutofit/>
          </a:bodyPr>
          <a:lstStyle/>
          <a:p>
            <a:r>
              <a:rPr lang="en-US" cap="none" dirty="0"/>
              <a:t>Edge cases and padding</a:t>
            </a:r>
          </a:p>
        </p:txBody>
      </p:sp>
      <p:sp>
        <p:nvSpPr>
          <p:cNvPr id="3" name="Content Placeholder 2">
            <a:extLst>
              <a:ext uri="{FF2B5EF4-FFF2-40B4-BE49-F238E27FC236}">
                <a16:creationId xmlns:a16="http://schemas.microsoft.com/office/drawing/2014/main" id="{5E113681-F6C1-9477-6067-23EE4424D15E}"/>
              </a:ext>
            </a:extLst>
          </p:cNvPr>
          <p:cNvSpPr>
            <a:spLocks noGrp="1"/>
          </p:cNvSpPr>
          <p:nvPr>
            <p:ph sz="quarter" idx="14"/>
          </p:nvPr>
        </p:nvSpPr>
        <p:spPr>
          <a:xfrm>
            <a:off x="817316" y="2350008"/>
            <a:ext cx="4338344" cy="4197098"/>
          </a:xfrm>
        </p:spPr>
        <p:txBody>
          <a:bodyPr>
            <a:normAutofit/>
          </a:bodyPr>
          <a:lstStyle/>
          <a:p>
            <a:pPr marL="285750" indent="-285750">
              <a:buFont typeface="Arial" panose="020B0604020202020204" pitchFamily="34" charset="0"/>
              <a:buChar char="•"/>
            </a:pPr>
            <a:r>
              <a:rPr lang="en-US" sz="2000" dirty="0"/>
              <a:t>What happens at the beginning and end of the input vector?</a:t>
            </a:r>
          </a:p>
          <a:p>
            <a:pPr marL="742950" lvl="2" indent="-285750">
              <a:buFont typeface="Arial" panose="020B0604020202020204" pitchFamily="34" charset="0"/>
              <a:buChar char="•"/>
            </a:pPr>
            <a:r>
              <a:rPr lang="en-US" sz="2000" dirty="0"/>
              <a:t>Zero padding – extra input values are added at the beginning and end of the inputs</a:t>
            </a:r>
          </a:p>
          <a:p>
            <a:pPr marL="742950" lvl="2" indent="-285750">
              <a:buFont typeface="Arial" panose="020B0604020202020204" pitchFamily="34" charset="0"/>
              <a:buChar char="•"/>
            </a:pPr>
            <a:r>
              <a:rPr lang="en-US" sz="2000" dirty="0"/>
              <a:t>No padding (“valid” convolution) – only outputs where the </a:t>
            </a:r>
            <a:r>
              <a:rPr lang="en-US" sz="2000" dirty="0" err="1"/>
              <a:t>kernal</a:t>
            </a:r>
            <a:r>
              <a:rPr lang="en-US" sz="2000" dirty="0"/>
              <a:t> fits within the input ranges are computed</a:t>
            </a:r>
          </a:p>
        </p:txBody>
      </p:sp>
    </p:spTree>
    <p:extLst>
      <p:ext uri="{BB962C8B-B14F-4D97-AF65-F5344CB8AC3E}">
        <p14:creationId xmlns:p14="http://schemas.microsoft.com/office/powerpoint/2010/main" val="27007946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7D865325-AD6F-1514-158F-60C5266543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2EDE0C-DFD2-F9BC-ED58-CB0E42859C2C}"/>
              </a:ext>
            </a:extLst>
          </p:cNvPr>
          <p:cNvSpPr>
            <a:spLocks noGrp="1"/>
          </p:cNvSpPr>
          <p:nvPr>
            <p:ph type="title"/>
          </p:nvPr>
        </p:nvSpPr>
        <p:spPr>
          <a:xfrm>
            <a:off x="817190" y="822960"/>
            <a:ext cx="5106932" cy="1143000"/>
          </a:xfrm>
        </p:spPr>
        <p:txBody>
          <a:bodyPr>
            <a:normAutofit/>
          </a:bodyPr>
          <a:lstStyle/>
          <a:p>
            <a:r>
              <a:rPr lang="en-US" cap="none" dirty="0"/>
              <a:t>Edge cases and padding</a:t>
            </a:r>
          </a:p>
        </p:txBody>
      </p:sp>
      <p:sp>
        <p:nvSpPr>
          <p:cNvPr id="3" name="Content Placeholder 2">
            <a:extLst>
              <a:ext uri="{FF2B5EF4-FFF2-40B4-BE49-F238E27FC236}">
                <a16:creationId xmlns:a16="http://schemas.microsoft.com/office/drawing/2014/main" id="{4EBB9F62-2352-322D-58F6-1258354A1454}"/>
              </a:ext>
            </a:extLst>
          </p:cNvPr>
          <p:cNvSpPr>
            <a:spLocks noGrp="1"/>
          </p:cNvSpPr>
          <p:nvPr>
            <p:ph sz="quarter" idx="14"/>
          </p:nvPr>
        </p:nvSpPr>
        <p:spPr>
          <a:xfrm>
            <a:off x="817316" y="2350008"/>
            <a:ext cx="4338344" cy="4197098"/>
          </a:xfrm>
        </p:spPr>
        <p:txBody>
          <a:bodyPr>
            <a:normAutofit/>
          </a:bodyPr>
          <a:lstStyle/>
          <a:p>
            <a:pPr marL="285750" indent="-285750">
              <a:buFont typeface="Arial" panose="020B0604020202020204" pitchFamily="34" charset="0"/>
              <a:buChar char="•"/>
            </a:pPr>
            <a:r>
              <a:rPr lang="en-US" sz="2000" dirty="0"/>
              <a:t>What happens at the beginning and end of the input vector?</a:t>
            </a:r>
          </a:p>
          <a:p>
            <a:pPr marL="742950" lvl="2" indent="-285750">
              <a:buFont typeface="Arial" panose="020B0604020202020204" pitchFamily="34" charset="0"/>
              <a:buChar char="•"/>
            </a:pPr>
            <a:r>
              <a:rPr lang="en-US" sz="2000" dirty="0"/>
              <a:t>Zero padding – extra input values are added at the beginning and end of the inputs</a:t>
            </a:r>
          </a:p>
          <a:p>
            <a:pPr marL="742950" lvl="2" indent="-285750">
              <a:buFont typeface="Arial" panose="020B0604020202020204" pitchFamily="34" charset="0"/>
              <a:buChar char="•"/>
            </a:pPr>
            <a:r>
              <a:rPr lang="en-US" sz="2000" dirty="0"/>
              <a:t>No padding (“valid” convolution) – only outputs where the </a:t>
            </a:r>
            <a:r>
              <a:rPr lang="en-US" sz="2000" dirty="0" err="1"/>
              <a:t>kernal</a:t>
            </a:r>
            <a:r>
              <a:rPr lang="en-US" sz="2000" dirty="0"/>
              <a:t> fits within the input ranges are computed</a:t>
            </a:r>
          </a:p>
        </p:txBody>
      </p:sp>
      <p:grpSp>
        <p:nvGrpSpPr>
          <p:cNvPr id="8" name="Group 7">
            <a:extLst>
              <a:ext uri="{FF2B5EF4-FFF2-40B4-BE49-F238E27FC236}">
                <a16:creationId xmlns:a16="http://schemas.microsoft.com/office/drawing/2014/main" id="{03BA3477-8F05-4B7A-5E54-CBE11F2E6206}"/>
              </a:ext>
            </a:extLst>
          </p:cNvPr>
          <p:cNvGrpSpPr/>
          <p:nvPr/>
        </p:nvGrpSpPr>
        <p:grpSpPr>
          <a:xfrm>
            <a:off x="5251913" y="1189202"/>
            <a:ext cx="6660583" cy="4845838"/>
            <a:chOff x="5155660" y="1189202"/>
            <a:chExt cx="6660583" cy="4845838"/>
          </a:xfrm>
        </p:grpSpPr>
        <p:pic>
          <p:nvPicPr>
            <p:cNvPr id="6" name="Picture 5" descr="The image appears to be a diagram illustrating a sequence of genetic or biological processes, likely involving gene expressions or pathways, with various elements such as W1, Z1, Z2, X4, and Z5, and their interactions or transformations.&#10;&#10;AI-generated content may be incorrect.">
              <a:extLst>
                <a:ext uri="{FF2B5EF4-FFF2-40B4-BE49-F238E27FC236}">
                  <a16:creationId xmlns:a16="http://schemas.microsoft.com/office/drawing/2014/main" id="{AACF2B24-C1D0-743D-ACD7-E89E91FBF3B9}"/>
                </a:ext>
              </a:extLst>
            </p:cNvPr>
            <p:cNvPicPr>
              <a:picLocks noChangeAspect="1"/>
            </p:cNvPicPr>
            <p:nvPr/>
          </p:nvPicPr>
          <p:blipFill>
            <a:blip r:embed="rId2"/>
            <a:stretch>
              <a:fillRect/>
            </a:stretch>
          </p:blipFill>
          <p:spPr>
            <a:xfrm>
              <a:off x="5155660" y="1189203"/>
              <a:ext cx="6660583" cy="4119613"/>
            </a:xfrm>
            <a:prstGeom prst="rect">
              <a:avLst/>
            </a:prstGeom>
          </p:spPr>
        </p:pic>
        <p:pic>
          <p:nvPicPr>
            <p:cNvPr id="9" name="Picture 8" descr="The image shows a vibrant bouquet of flowers with various colors and shapes.&#10;&#10;AI-generated content may be incorrect.">
              <a:extLst>
                <a:ext uri="{FF2B5EF4-FFF2-40B4-BE49-F238E27FC236}">
                  <a16:creationId xmlns:a16="http://schemas.microsoft.com/office/drawing/2014/main" id="{793BB5F7-122A-BBB3-AF2B-1E6F982CC538}"/>
                </a:ext>
              </a:extLst>
            </p:cNvPr>
            <p:cNvPicPr>
              <a:picLocks noChangeAspect="1"/>
            </p:cNvPicPr>
            <p:nvPr/>
          </p:nvPicPr>
          <p:blipFill>
            <a:blip r:embed="rId3"/>
            <a:stretch>
              <a:fillRect/>
            </a:stretch>
          </p:blipFill>
          <p:spPr>
            <a:xfrm>
              <a:off x="5155660" y="1248334"/>
              <a:ext cx="482625" cy="523833"/>
            </a:xfrm>
            <a:prstGeom prst="rect">
              <a:avLst/>
            </a:prstGeom>
          </p:spPr>
        </p:pic>
        <p:pic>
          <p:nvPicPr>
            <p:cNvPr id="11" name="Picture 10" descr="The image shows a vibrant bouquet of flowers with various colors and shapes.&#10;&#10;AI-generated content may be incorrect.">
              <a:extLst>
                <a:ext uri="{FF2B5EF4-FFF2-40B4-BE49-F238E27FC236}">
                  <a16:creationId xmlns:a16="http://schemas.microsoft.com/office/drawing/2014/main" id="{EF552AE4-CCE8-7189-F95E-9EB9073E896C}"/>
                </a:ext>
              </a:extLst>
            </p:cNvPr>
            <p:cNvPicPr>
              <a:picLocks noChangeAspect="1"/>
            </p:cNvPicPr>
            <p:nvPr/>
          </p:nvPicPr>
          <p:blipFill>
            <a:blip r:embed="rId3"/>
            <a:stretch>
              <a:fillRect/>
            </a:stretch>
          </p:blipFill>
          <p:spPr>
            <a:xfrm>
              <a:off x="8407395" y="1189202"/>
              <a:ext cx="482625" cy="523833"/>
            </a:xfrm>
            <a:prstGeom prst="rect">
              <a:avLst/>
            </a:prstGeom>
          </p:spPr>
        </p:pic>
        <p:sp>
          <p:nvSpPr>
            <p:cNvPr id="13" name="TextBox 12">
              <a:extLst>
                <a:ext uri="{FF2B5EF4-FFF2-40B4-BE49-F238E27FC236}">
                  <a16:creationId xmlns:a16="http://schemas.microsoft.com/office/drawing/2014/main" id="{FE0CED71-2680-D9D6-AFD7-D7CCB3AD7D2E}"/>
                </a:ext>
              </a:extLst>
            </p:cNvPr>
            <p:cNvSpPr txBox="1"/>
            <p:nvPr/>
          </p:nvSpPr>
          <p:spPr>
            <a:xfrm>
              <a:off x="8555209" y="5327154"/>
              <a:ext cx="3065608" cy="707886"/>
            </a:xfrm>
            <a:prstGeom prst="rect">
              <a:avLst/>
            </a:prstGeom>
            <a:noFill/>
          </p:spPr>
          <p:txBody>
            <a:bodyPr wrap="square">
              <a:spAutoFit/>
            </a:bodyPr>
            <a:lstStyle/>
            <a:p>
              <a:pPr algn="ctr"/>
              <a:r>
                <a:rPr lang="en-US" sz="2000" dirty="0"/>
                <a:t>No padding</a:t>
              </a:r>
            </a:p>
            <a:p>
              <a:pPr algn="ctr"/>
              <a:r>
                <a:rPr lang="en-US" sz="2000" dirty="0"/>
                <a:t> (“valid” convolution) </a:t>
              </a:r>
              <a:endParaRPr lang="en-US" dirty="0"/>
            </a:p>
          </p:txBody>
        </p:sp>
        <p:sp>
          <p:nvSpPr>
            <p:cNvPr id="15" name="TextBox 14">
              <a:extLst>
                <a:ext uri="{FF2B5EF4-FFF2-40B4-BE49-F238E27FC236}">
                  <a16:creationId xmlns:a16="http://schemas.microsoft.com/office/drawing/2014/main" id="{CF9E08E2-7A40-4E5A-D54F-04915D5B7232}"/>
                </a:ext>
              </a:extLst>
            </p:cNvPr>
            <p:cNvSpPr txBox="1"/>
            <p:nvPr/>
          </p:nvSpPr>
          <p:spPr>
            <a:xfrm>
              <a:off x="5396972" y="5475004"/>
              <a:ext cx="3065608" cy="400110"/>
            </a:xfrm>
            <a:prstGeom prst="rect">
              <a:avLst/>
            </a:prstGeom>
            <a:noFill/>
          </p:spPr>
          <p:txBody>
            <a:bodyPr wrap="square">
              <a:spAutoFit/>
            </a:bodyPr>
            <a:lstStyle/>
            <a:p>
              <a:pPr algn="ctr"/>
              <a:r>
                <a:rPr lang="en-US" sz="2000" dirty="0"/>
                <a:t>Zero padding</a:t>
              </a:r>
              <a:endParaRPr lang="en-US" dirty="0"/>
            </a:p>
          </p:txBody>
        </p:sp>
      </p:grpSp>
    </p:spTree>
    <p:extLst>
      <p:ext uri="{BB962C8B-B14F-4D97-AF65-F5344CB8AC3E}">
        <p14:creationId xmlns:p14="http://schemas.microsoft.com/office/powerpoint/2010/main" val="18851408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6AC345-5461-3BA3-3E66-93E171C081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75D18A-3696-F602-453F-1220FE4D6D14}"/>
              </a:ext>
            </a:extLst>
          </p:cNvPr>
          <p:cNvSpPr>
            <a:spLocks noGrp="1"/>
          </p:cNvSpPr>
          <p:nvPr>
            <p:ph type="title"/>
          </p:nvPr>
        </p:nvSpPr>
        <p:spPr>
          <a:xfrm>
            <a:off x="817190" y="822960"/>
            <a:ext cx="5106932" cy="1143000"/>
          </a:xfrm>
        </p:spPr>
        <p:txBody>
          <a:bodyPr>
            <a:normAutofit/>
          </a:bodyPr>
          <a:lstStyle/>
          <a:p>
            <a:r>
              <a:rPr lang="en-US" cap="none" dirty="0" err="1"/>
              <a:t>DeepBind</a:t>
            </a:r>
            <a:r>
              <a:rPr lang="en-US" cap="none" dirty="0"/>
              <a:t> training procedure</a:t>
            </a:r>
          </a:p>
        </p:txBody>
      </p:sp>
      <p:sp>
        <p:nvSpPr>
          <p:cNvPr id="3" name="Content Placeholder 2">
            <a:extLst>
              <a:ext uri="{FF2B5EF4-FFF2-40B4-BE49-F238E27FC236}">
                <a16:creationId xmlns:a16="http://schemas.microsoft.com/office/drawing/2014/main" id="{A15243B1-4C04-42C5-FB7A-B37351336405}"/>
              </a:ext>
            </a:extLst>
          </p:cNvPr>
          <p:cNvSpPr>
            <a:spLocks noGrp="1"/>
          </p:cNvSpPr>
          <p:nvPr>
            <p:ph sz="quarter" idx="14"/>
          </p:nvPr>
        </p:nvSpPr>
        <p:spPr>
          <a:xfrm>
            <a:off x="817316" y="2350008"/>
            <a:ext cx="4338344" cy="4197098"/>
          </a:xfrm>
        </p:spPr>
        <p:txBody>
          <a:bodyPr>
            <a:normAutofit/>
          </a:bodyPr>
          <a:lstStyle/>
          <a:p>
            <a:pPr marL="285750" indent="-285750">
              <a:buFont typeface="Arial" panose="020B0604020202020204" pitchFamily="34" charset="0"/>
              <a:buChar char="•"/>
            </a:pPr>
            <a:r>
              <a:rPr lang="en-US" sz="2000" dirty="0" err="1"/>
              <a:t>DeepBind</a:t>
            </a:r>
            <a:r>
              <a:rPr lang="en-US" sz="2000" dirty="0"/>
              <a:t> calculates a binding score, f(s), for a given sequence (s) using 4 stages:</a:t>
            </a:r>
          </a:p>
        </p:txBody>
      </p:sp>
      <p:pic>
        <p:nvPicPr>
          <p:cNvPr id="10" name="Picture 9">
            <a:extLst>
              <a:ext uri="{FF2B5EF4-FFF2-40B4-BE49-F238E27FC236}">
                <a16:creationId xmlns:a16="http://schemas.microsoft.com/office/drawing/2014/main" id="{DDD267D3-E17A-85B8-81F0-47CEBB87E090}"/>
              </a:ext>
            </a:extLst>
          </p:cNvPr>
          <p:cNvPicPr>
            <a:picLocks noChangeAspect="1"/>
          </p:cNvPicPr>
          <p:nvPr/>
        </p:nvPicPr>
        <p:blipFill>
          <a:blip r:embed="rId3"/>
          <a:stretch>
            <a:fillRect/>
          </a:stretch>
        </p:blipFill>
        <p:spPr>
          <a:xfrm>
            <a:off x="5505304" y="2350008"/>
            <a:ext cx="6494360" cy="2424009"/>
          </a:xfrm>
          <a:prstGeom prst="rect">
            <a:avLst/>
          </a:prstGeom>
        </p:spPr>
      </p:pic>
    </p:spTree>
    <p:extLst>
      <p:ext uri="{BB962C8B-B14F-4D97-AF65-F5344CB8AC3E}">
        <p14:creationId xmlns:p14="http://schemas.microsoft.com/office/powerpoint/2010/main" val="931132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3A6F8-C073-38AF-A259-C28FE9E7B0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CBEB0B-2B17-1199-FE41-15FF7384EF1F}"/>
              </a:ext>
            </a:extLst>
          </p:cNvPr>
          <p:cNvSpPr>
            <a:spLocks noGrp="1"/>
          </p:cNvSpPr>
          <p:nvPr>
            <p:ph type="title"/>
          </p:nvPr>
        </p:nvSpPr>
        <p:spPr>
          <a:xfrm>
            <a:off x="817190" y="822960"/>
            <a:ext cx="5106932" cy="1143000"/>
          </a:xfrm>
        </p:spPr>
        <p:txBody>
          <a:bodyPr>
            <a:normAutofit/>
          </a:bodyPr>
          <a:lstStyle/>
          <a:p>
            <a:r>
              <a:rPr lang="en-US" cap="none" dirty="0" err="1"/>
              <a:t>DeepBind</a:t>
            </a:r>
            <a:r>
              <a:rPr lang="en-US" cap="none" dirty="0"/>
              <a:t> training procedure</a:t>
            </a:r>
          </a:p>
        </p:txBody>
      </p:sp>
      <p:sp>
        <p:nvSpPr>
          <p:cNvPr id="3" name="Content Placeholder 2">
            <a:extLst>
              <a:ext uri="{FF2B5EF4-FFF2-40B4-BE49-F238E27FC236}">
                <a16:creationId xmlns:a16="http://schemas.microsoft.com/office/drawing/2014/main" id="{B4318339-4202-73F3-4C57-76500984D142}"/>
              </a:ext>
            </a:extLst>
          </p:cNvPr>
          <p:cNvSpPr>
            <a:spLocks noGrp="1"/>
          </p:cNvSpPr>
          <p:nvPr>
            <p:ph sz="quarter" idx="14"/>
          </p:nvPr>
        </p:nvSpPr>
        <p:spPr>
          <a:xfrm>
            <a:off x="817316" y="2350008"/>
            <a:ext cx="4338344" cy="4197098"/>
          </a:xfrm>
        </p:spPr>
        <p:txBody>
          <a:bodyPr>
            <a:normAutofit/>
          </a:bodyPr>
          <a:lstStyle/>
          <a:p>
            <a:pPr marL="285750" indent="-285750">
              <a:buFont typeface="Arial" panose="020B0604020202020204" pitchFamily="34" charset="0"/>
              <a:buChar char="•"/>
            </a:pPr>
            <a:r>
              <a:rPr lang="en-US" sz="2000" dirty="0" err="1"/>
              <a:t>DeepBind</a:t>
            </a:r>
            <a:r>
              <a:rPr lang="en-US" sz="2000" dirty="0"/>
              <a:t> calculates a binding score, f(s), for a given sequence (s) using 4 stages:</a:t>
            </a:r>
          </a:p>
          <a:p>
            <a:pPr marL="514350" lvl="1" indent="-285750">
              <a:buFont typeface="Arial" panose="020B0604020202020204" pitchFamily="34" charset="0"/>
              <a:buChar char="•"/>
            </a:pPr>
            <a:r>
              <a:rPr lang="en-US" sz="1800" dirty="0"/>
              <a:t>Convolution stage</a:t>
            </a:r>
          </a:p>
        </p:txBody>
      </p:sp>
      <p:pic>
        <p:nvPicPr>
          <p:cNvPr id="10" name="Picture 9">
            <a:extLst>
              <a:ext uri="{FF2B5EF4-FFF2-40B4-BE49-F238E27FC236}">
                <a16:creationId xmlns:a16="http://schemas.microsoft.com/office/drawing/2014/main" id="{98158947-365B-6763-D53C-F12EA50AFD0C}"/>
              </a:ext>
            </a:extLst>
          </p:cNvPr>
          <p:cNvPicPr>
            <a:picLocks noChangeAspect="1"/>
          </p:cNvPicPr>
          <p:nvPr/>
        </p:nvPicPr>
        <p:blipFill>
          <a:blip r:embed="rId3"/>
          <a:stretch>
            <a:fillRect/>
          </a:stretch>
        </p:blipFill>
        <p:spPr>
          <a:xfrm>
            <a:off x="5505304" y="2356358"/>
            <a:ext cx="6494360" cy="2424009"/>
          </a:xfrm>
          <a:prstGeom prst="rect">
            <a:avLst/>
          </a:prstGeom>
        </p:spPr>
      </p:pic>
      <p:sp>
        <p:nvSpPr>
          <p:cNvPr id="4" name="Rectangle 3">
            <a:extLst>
              <a:ext uri="{FF2B5EF4-FFF2-40B4-BE49-F238E27FC236}">
                <a16:creationId xmlns:a16="http://schemas.microsoft.com/office/drawing/2014/main" id="{F7503B84-91FF-E6E9-3D12-2F78C2B36836}"/>
              </a:ext>
            </a:extLst>
          </p:cNvPr>
          <p:cNvSpPr/>
          <p:nvPr/>
        </p:nvSpPr>
        <p:spPr>
          <a:xfrm>
            <a:off x="5384800" y="2286000"/>
            <a:ext cx="2159000" cy="1358900"/>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34906368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9D614-5E19-F472-C828-C196ABC9F430}"/>
              </a:ext>
            </a:extLst>
          </p:cNvPr>
          <p:cNvSpPr>
            <a:spLocks noGrp="1"/>
          </p:cNvSpPr>
          <p:nvPr>
            <p:ph type="title"/>
          </p:nvPr>
        </p:nvSpPr>
        <p:spPr>
          <a:xfrm>
            <a:off x="817190" y="822960"/>
            <a:ext cx="6135624" cy="739140"/>
          </a:xfrm>
        </p:spPr>
        <p:txBody>
          <a:bodyPr/>
          <a:lstStyle/>
          <a:p>
            <a:r>
              <a:rPr lang="en-US" cap="none" dirty="0"/>
              <a:t>Inputs and convolution </a:t>
            </a:r>
          </a:p>
        </p:txBody>
      </p:sp>
      <p:sp>
        <p:nvSpPr>
          <p:cNvPr id="3" name="Content Placeholder 2">
            <a:extLst>
              <a:ext uri="{FF2B5EF4-FFF2-40B4-BE49-F238E27FC236}">
                <a16:creationId xmlns:a16="http://schemas.microsoft.com/office/drawing/2014/main" id="{0F457BF9-77DB-D69A-F11A-E50F6A06F7FC}"/>
              </a:ext>
            </a:extLst>
          </p:cNvPr>
          <p:cNvSpPr>
            <a:spLocks noGrp="1"/>
          </p:cNvSpPr>
          <p:nvPr>
            <p:ph sz="quarter" idx="14"/>
          </p:nvPr>
        </p:nvSpPr>
        <p:spPr/>
        <p:txBody>
          <a:bodyPr>
            <a:normAutofit/>
          </a:bodyPr>
          <a:lstStyle/>
          <a:p>
            <a:pPr marL="285750" indent="-285750">
              <a:buFont typeface="Arial" panose="020B0604020202020204" pitchFamily="34" charset="0"/>
              <a:buChar char="•"/>
            </a:pPr>
            <a:r>
              <a:rPr lang="en-US" sz="2000" dirty="0"/>
              <a:t>Inputs are either a sequence (s) of DNA or RNA</a:t>
            </a:r>
          </a:p>
          <a:p>
            <a:pPr marL="514350" lvl="1" indent="-285750">
              <a:buFont typeface="Arial" panose="020B0604020202020204" pitchFamily="34" charset="0"/>
              <a:buChar char="•"/>
            </a:pPr>
            <a:r>
              <a:rPr lang="en-US" sz="2000" dirty="0"/>
              <a:t>In the </a:t>
            </a:r>
            <a:r>
              <a:rPr lang="en-US" sz="2000" dirty="0" err="1"/>
              <a:t>Deepbind</a:t>
            </a:r>
            <a:r>
              <a:rPr lang="en-US" sz="2000" dirty="0"/>
              <a:t> experiments, they used varying sequence lengths (14-101 </a:t>
            </a:r>
            <a:r>
              <a:rPr lang="en-US" sz="2000" dirty="0" err="1"/>
              <a:t>nts</a:t>
            </a:r>
            <a:r>
              <a:rPr lang="en-US" sz="2000" dirty="0"/>
              <a:t>)</a:t>
            </a:r>
          </a:p>
          <a:p>
            <a:pPr marL="514350" lvl="1"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200" dirty="0"/>
              <a:t>Inputs are one-hot encoded; it uses 4 input channels correlating to  A, C, G, T/U</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Features C</a:t>
            </a:r>
            <a:r>
              <a:rPr lang="en-US" sz="2200" baseline="-25000" dirty="0"/>
              <a:t>o</a:t>
            </a:r>
            <a:r>
              <a:rPr lang="en-US" sz="2200" dirty="0"/>
              <a:t>: The convolutional layer uses 16 parallel motif detectors (kernels).</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endParaRPr lang="en-US" sz="2200" dirty="0"/>
          </a:p>
        </p:txBody>
      </p:sp>
      <p:pic>
        <p:nvPicPr>
          <p:cNvPr id="8" name="Picture 7">
            <a:extLst>
              <a:ext uri="{FF2B5EF4-FFF2-40B4-BE49-F238E27FC236}">
                <a16:creationId xmlns:a16="http://schemas.microsoft.com/office/drawing/2014/main" id="{64EFB9BC-5823-757E-31FC-C6ADB648FA9E}"/>
              </a:ext>
            </a:extLst>
          </p:cNvPr>
          <p:cNvPicPr>
            <a:picLocks noChangeAspect="1"/>
          </p:cNvPicPr>
          <p:nvPr/>
        </p:nvPicPr>
        <p:blipFill>
          <a:blip r:embed="rId3"/>
          <a:stretch>
            <a:fillRect/>
          </a:stretch>
        </p:blipFill>
        <p:spPr>
          <a:xfrm>
            <a:off x="7305149" y="2057402"/>
            <a:ext cx="4495873" cy="3953961"/>
          </a:xfrm>
          <a:prstGeom prst="rect">
            <a:avLst/>
          </a:prstGeom>
        </p:spPr>
      </p:pic>
      <p:pic>
        <p:nvPicPr>
          <p:cNvPr id="10" name="Picture 9">
            <a:extLst>
              <a:ext uri="{FF2B5EF4-FFF2-40B4-BE49-F238E27FC236}">
                <a16:creationId xmlns:a16="http://schemas.microsoft.com/office/drawing/2014/main" id="{6E4F3A1F-C563-71FF-83EF-F12600792C92}"/>
              </a:ext>
            </a:extLst>
          </p:cNvPr>
          <p:cNvPicPr>
            <a:picLocks noChangeAspect="1"/>
          </p:cNvPicPr>
          <p:nvPr/>
        </p:nvPicPr>
        <p:blipFill>
          <a:blip r:embed="rId4"/>
          <a:stretch>
            <a:fillRect/>
          </a:stretch>
        </p:blipFill>
        <p:spPr>
          <a:xfrm>
            <a:off x="9067799" y="4791576"/>
            <a:ext cx="2968439" cy="1408089"/>
          </a:xfrm>
          <a:prstGeom prst="rect">
            <a:avLst/>
          </a:prstGeom>
        </p:spPr>
      </p:pic>
    </p:spTree>
    <p:extLst>
      <p:ext uri="{BB962C8B-B14F-4D97-AF65-F5344CB8AC3E}">
        <p14:creationId xmlns:p14="http://schemas.microsoft.com/office/powerpoint/2010/main" val="7532350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5E990B-BF0A-694D-A774-6E2DAFB5A0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BA6DFE0-1972-C334-6CAF-BE735BBB72B5}"/>
              </a:ext>
            </a:extLst>
          </p:cNvPr>
          <p:cNvSpPr>
            <a:spLocks noGrp="1"/>
          </p:cNvSpPr>
          <p:nvPr>
            <p:ph type="title"/>
          </p:nvPr>
        </p:nvSpPr>
        <p:spPr>
          <a:xfrm>
            <a:off x="817316" y="534515"/>
            <a:ext cx="6135624" cy="739140"/>
          </a:xfrm>
        </p:spPr>
        <p:txBody>
          <a:bodyPr/>
          <a:lstStyle/>
          <a:p>
            <a:r>
              <a:rPr lang="en-US" cap="none" dirty="0"/>
              <a:t>Inputs and convolution </a:t>
            </a:r>
          </a:p>
        </p:txBody>
      </p:sp>
      <p:sp>
        <p:nvSpPr>
          <p:cNvPr id="3" name="Content Placeholder 2">
            <a:extLst>
              <a:ext uri="{FF2B5EF4-FFF2-40B4-BE49-F238E27FC236}">
                <a16:creationId xmlns:a16="http://schemas.microsoft.com/office/drawing/2014/main" id="{24B13242-150B-89EE-F217-E296CD02F4F7}"/>
              </a:ext>
            </a:extLst>
          </p:cNvPr>
          <p:cNvSpPr>
            <a:spLocks noGrp="1"/>
          </p:cNvSpPr>
          <p:nvPr>
            <p:ph sz="quarter" idx="14"/>
          </p:nvPr>
        </p:nvSpPr>
        <p:spPr>
          <a:xfrm>
            <a:off x="527731" y="1717864"/>
            <a:ext cx="6815518" cy="4489704"/>
          </a:xfrm>
        </p:spPr>
        <p:txBody>
          <a:bodyPr>
            <a:normAutofit/>
          </a:bodyPr>
          <a:lstStyle/>
          <a:p>
            <a:pPr marL="285750" indent="-285750">
              <a:buFont typeface="Arial" panose="020B0604020202020204" pitchFamily="34" charset="0"/>
              <a:buChar char="•"/>
            </a:pPr>
            <a:r>
              <a:rPr lang="en-US" sz="2000" dirty="0"/>
              <a:t>The kernels have size K=12, thus, the total number of CNN parameters is W[C</a:t>
            </a:r>
            <a:r>
              <a:rPr lang="en-US" sz="2000" baseline="-25000" dirty="0"/>
              <a:t>I </a:t>
            </a:r>
            <a:r>
              <a:rPr lang="en-US" sz="2000" dirty="0"/>
              <a:t>, C</a:t>
            </a:r>
            <a:r>
              <a:rPr lang="en-US" sz="2000" baseline="-25000" dirty="0"/>
              <a:t>O </a:t>
            </a:r>
            <a:r>
              <a:rPr lang="en-US" sz="2000" dirty="0"/>
              <a:t>, K] = W[4, 16, 12]</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endParaRPr lang="en-US" sz="2200" dirty="0"/>
          </a:p>
        </p:txBody>
      </p:sp>
      <p:pic>
        <p:nvPicPr>
          <p:cNvPr id="14" name="Picture 13">
            <a:extLst>
              <a:ext uri="{FF2B5EF4-FFF2-40B4-BE49-F238E27FC236}">
                <a16:creationId xmlns:a16="http://schemas.microsoft.com/office/drawing/2014/main" id="{D8F81499-E609-27FA-D6C9-D280C7AE12B1}"/>
              </a:ext>
            </a:extLst>
          </p:cNvPr>
          <p:cNvPicPr>
            <a:picLocks noChangeAspect="1"/>
          </p:cNvPicPr>
          <p:nvPr/>
        </p:nvPicPr>
        <p:blipFill>
          <a:blip r:embed="rId3"/>
          <a:stretch>
            <a:fillRect/>
          </a:stretch>
        </p:blipFill>
        <p:spPr>
          <a:xfrm>
            <a:off x="9105899" y="4452038"/>
            <a:ext cx="2968439" cy="1408089"/>
          </a:xfrm>
          <a:prstGeom prst="rect">
            <a:avLst/>
          </a:prstGeom>
        </p:spPr>
      </p:pic>
      <p:pic>
        <p:nvPicPr>
          <p:cNvPr id="16" name="Picture 15">
            <a:extLst>
              <a:ext uri="{FF2B5EF4-FFF2-40B4-BE49-F238E27FC236}">
                <a16:creationId xmlns:a16="http://schemas.microsoft.com/office/drawing/2014/main" id="{259D8554-49CB-8B1D-05D4-6A9B73C219F4}"/>
              </a:ext>
            </a:extLst>
          </p:cNvPr>
          <p:cNvPicPr>
            <a:picLocks noChangeAspect="1"/>
          </p:cNvPicPr>
          <p:nvPr/>
        </p:nvPicPr>
        <p:blipFill>
          <a:blip r:embed="rId4"/>
          <a:stretch>
            <a:fillRect/>
          </a:stretch>
        </p:blipFill>
        <p:spPr>
          <a:xfrm>
            <a:off x="7305149" y="2057402"/>
            <a:ext cx="4495873" cy="3953961"/>
          </a:xfrm>
          <a:prstGeom prst="rect">
            <a:avLst/>
          </a:prstGeom>
        </p:spPr>
      </p:pic>
      <p:pic>
        <p:nvPicPr>
          <p:cNvPr id="18" name="Picture 17">
            <a:extLst>
              <a:ext uri="{FF2B5EF4-FFF2-40B4-BE49-F238E27FC236}">
                <a16:creationId xmlns:a16="http://schemas.microsoft.com/office/drawing/2014/main" id="{321B2995-2BB2-17E8-8564-C1E8AE9DEF80}"/>
              </a:ext>
            </a:extLst>
          </p:cNvPr>
          <p:cNvPicPr>
            <a:picLocks noChangeAspect="1"/>
          </p:cNvPicPr>
          <p:nvPr/>
        </p:nvPicPr>
        <p:blipFill>
          <a:blip r:embed="rId3"/>
          <a:stretch>
            <a:fillRect/>
          </a:stretch>
        </p:blipFill>
        <p:spPr>
          <a:xfrm>
            <a:off x="8969241" y="4799479"/>
            <a:ext cx="2968439" cy="1408089"/>
          </a:xfrm>
          <a:prstGeom prst="rect">
            <a:avLst/>
          </a:prstGeom>
        </p:spPr>
      </p:pic>
    </p:spTree>
    <p:extLst>
      <p:ext uri="{BB962C8B-B14F-4D97-AF65-F5344CB8AC3E}">
        <p14:creationId xmlns:p14="http://schemas.microsoft.com/office/powerpoint/2010/main" val="9551044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F93DFD-DDC5-A2D5-A168-4A98FC4BF825}"/>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F69EB6C1-7145-9899-B3A9-DE95EC962547}"/>
              </a:ext>
            </a:extLst>
          </p:cNvPr>
          <p:cNvPicPr>
            <a:picLocks noChangeAspect="1"/>
          </p:cNvPicPr>
          <p:nvPr/>
        </p:nvPicPr>
        <p:blipFill>
          <a:blip r:embed="rId3"/>
          <a:stretch>
            <a:fillRect/>
          </a:stretch>
        </p:blipFill>
        <p:spPr>
          <a:xfrm>
            <a:off x="814026" y="4880801"/>
            <a:ext cx="725189" cy="462440"/>
          </a:xfrm>
          <a:prstGeom prst="rect">
            <a:avLst/>
          </a:prstGeom>
        </p:spPr>
      </p:pic>
      <p:sp>
        <p:nvSpPr>
          <p:cNvPr id="2" name="Title 1">
            <a:extLst>
              <a:ext uri="{FF2B5EF4-FFF2-40B4-BE49-F238E27FC236}">
                <a16:creationId xmlns:a16="http://schemas.microsoft.com/office/drawing/2014/main" id="{D2AFCAF4-D70B-7F7D-BCBC-2BBDD28283C0}"/>
              </a:ext>
            </a:extLst>
          </p:cNvPr>
          <p:cNvSpPr>
            <a:spLocks noGrp="1"/>
          </p:cNvSpPr>
          <p:nvPr>
            <p:ph type="title"/>
          </p:nvPr>
        </p:nvSpPr>
        <p:spPr>
          <a:xfrm>
            <a:off x="817316" y="534515"/>
            <a:ext cx="6135624" cy="739140"/>
          </a:xfrm>
        </p:spPr>
        <p:txBody>
          <a:bodyPr/>
          <a:lstStyle/>
          <a:p>
            <a:r>
              <a:rPr lang="en-US" cap="none" dirty="0"/>
              <a:t>Inputs and convolution </a:t>
            </a:r>
          </a:p>
        </p:txBody>
      </p:sp>
      <p:sp>
        <p:nvSpPr>
          <p:cNvPr id="3" name="Content Placeholder 2">
            <a:extLst>
              <a:ext uri="{FF2B5EF4-FFF2-40B4-BE49-F238E27FC236}">
                <a16:creationId xmlns:a16="http://schemas.microsoft.com/office/drawing/2014/main" id="{DC2D9F56-B954-0F8B-79AC-E36FC82BD45B}"/>
              </a:ext>
            </a:extLst>
          </p:cNvPr>
          <p:cNvSpPr>
            <a:spLocks noGrp="1"/>
          </p:cNvSpPr>
          <p:nvPr>
            <p:ph sz="quarter" idx="14"/>
          </p:nvPr>
        </p:nvSpPr>
        <p:spPr>
          <a:xfrm>
            <a:off x="527731" y="1717864"/>
            <a:ext cx="6815518" cy="4489704"/>
          </a:xfrm>
        </p:spPr>
        <p:txBody>
          <a:bodyPr>
            <a:normAutofit/>
          </a:bodyPr>
          <a:lstStyle/>
          <a:p>
            <a:pPr marL="285750" indent="-285750">
              <a:buFont typeface="Arial" panose="020B0604020202020204" pitchFamily="34" charset="0"/>
              <a:buChar char="•"/>
            </a:pPr>
            <a:r>
              <a:rPr lang="en-US" sz="2000" dirty="0"/>
              <a:t>The kernels have size K=12, thus, the total number of CNN parameters is W[C</a:t>
            </a:r>
            <a:r>
              <a:rPr lang="en-US" sz="2000" baseline="-25000" dirty="0"/>
              <a:t>I </a:t>
            </a:r>
            <a:r>
              <a:rPr lang="en-US" sz="2000" dirty="0"/>
              <a:t>, C</a:t>
            </a:r>
            <a:r>
              <a:rPr lang="en-US" sz="2000" baseline="-25000" dirty="0"/>
              <a:t>O </a:t>
            </a:r>
            <a:r>
              <a:rPr lang="en-US" sz="2000" dirty="0"/>
              <a:t>, K] = W[4, 16, 12]</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The convolution score without padding results in the following:</a:t>
            </a:r>
          </a:p>
          <a:p>
            <a:pPr marL="285750" indent="-285750">
              <a:buFont typeface="Arial" panose="020B0604020202020204" pitchFamily="34" charset="0"/>
              <a:buChar char="•"/>
            </a:pPr>
            <a:endParaRPr lang="en-US" sz="2000" dirty="0"/>
          </a:p>
          <a:p>
            <a:endParaRPr lang="en-US" sz="2000" dirty="0"/>
          </a:p>
          <a:p>
            <a:endParaRPr lang="en-US" sz="2000" dirty="0"/>
          </a:p>
          <a:p>
            <a:pPr marL="342900" indent="-342900">
              <a:buFont typeface="Arial" panose="020B0604020202020204" pitchFamily="34" charset="0"/>
              <a:buChar char="•"/>
            </a:pPr>
            <a:r>
              <a:rPr lang="en-US" sz="2000" dirty="0"/>
              <a:t>         = the learned weight of filter C</a:t>
            </a:r>
            <a:r>
              <a:rPr lang="en-US" sz="2000" baseline="-25000" dirty="0"/>
              <a:t>O </a:t>
            </a:r>
            <a:r>
              <a:rPr lang="en-US" sz="2000" dirty="0"/>
              <a:t>for input base C</a:t>
            </a:r>
            <a:r>
              <a:rPr lang="en-US" sz="2000" baseline="-25000" dirty="0"/>
              <a:t>I </a:t>
            </a:r>
            <a:r>
              <a:rPr lang="en-US" sz="2000" dirty="0"/>
              <a:t>at position K within the kernel.</a:t>
            </a:r>
          </a:p>
          <a:p>
            <a:pPr marL="285750" indent="-285750">
              <a:buFont typeface="Arial" panose="020B0604020202020204" pitchFamily="34" charset="0"/>
              <a:buChar char="•"/>
            </a:pPr>
            <a:r>
              <a:rPr lang="en-US" sz="2000" dirty="0"/>
              <a:t>     = the binary input value at relative position </a:t>
            </a:r>
            <a:r>
              <a:rPr lang="en-US" sz="2000" dirty="0" err="1"/>
              <a:t>i</a:t>
            </a:r>
            <a:r>
              <a:rPr lang="en-US" sz="2000" dirty="0"/>
              <a:t> + k</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endParaRPr lang="en-US" sz="2000" dirty="0"/>
          </a:p>
          <a:p>
            <a:endParaRPr lang="en-US" sz="2200" dirty="0"/>
          </a:p>
          <a:p>
            <a:pPr marL="285750" indent="-285750">
              <a:buFont typeface="Arial" panose="020B0604020202020204" pitchFamily="34" charset="0"/>
              <a:buChar char="•"/>
            </a:pPr>
            <a:endParaRPr lang="en-US" sz="2200" dirty="0"/>
          </a:p>
        </p:txBody>
      </p:sp>
      <p:pic>
        <p:nvPicPr>
          <p:cNvPr id="5" name="Picture 4">
            <a:extLst>
              <a:ext uri="{FF2B5EF4-FFF2-40B4-BE49-F238E27FC236}">
                <a16:creationId xmlns:a16="http://schemas.microsoft.com/office/drawing/2014/main" id="{C0834E9D-D694-BF7E-AE27-8E1459F4DFE9}"/>
              </a:ext>
            </a:extLst>
          </p:cNvPr>
          <p:cNvPicPr>
            <a:picLocks noChangeAspect="1"/>
          </p:cNvPicPr>
          <p:nvPr/>
        </p:nvPicPr>
        <p:blipFill>
          <a:blip r:embed="rId4"/>
          <a:stretch>
            <a:fillRect/>
          </a:stretch>
        </p:blipFill>
        <p:spPr>
          <a:xfrm>
            <a:off x="1090011" y="3755938"/>
            <a:ext cx="5401373" cy="928743"/>
          </a:xfrm>
          <a:prstGeom prst="rect">
            <a:avLst/>
          </a:prstGeom>
        </p:spPr>
      </p:pic>
      <p:pic>
        <p:nvPicPr>
          <p:cNvPr id="8" name="Picture 7">
            <a:extLst>
              <a:ext uri="{FF2B5EF4-FFF2-40B4-BE49-F238E27FC236}">
                <a16:creationId xmlns:a16="http://schemas.microsoft.com/office/drawing/2014/main" id="{84E80B1D-16E6-AFAB-131D-0728FC898568}"/>
              </a:ext>
            </a:extLst>
          </p:cNvPr>
          <p:cNvPicPr>
            <a:picLocks noChangeAspect="1"/>
          </p:cNvPicPr>
          <p:nvPr/>
        </p:nvPicPr>
        <p:blipFill>
          <a:blip r:embed="rId5"/>
          <a:stretch>
            <a:fillRect/>
          </a:stretch>
        </p:blipFill>
        <p:spPr>
          <a:xfrm>
            <a:off x="752171" y="5655496"/>
            <a:ext cx="537659" cy="409263"/>
          </a:xfrm>
          <a:prstGeom prst="rect">
            <a:avLst/>
          </a:prstGeom>
        </p:spPr>
      </p:pic>
      <p:pic>
        <p:nvPicPr>
          <p:cNvPr id="14" name="Picture 13">
            <a:extLst>
              <a:ext uri="{FF2B5EF4-FFF2-40B4-BE49-F238E27FC236}">
                <a16:creationId xmlns:a16="http://schemas.microsoft.com/office/drawing/2014/main" id="{1B872B4B-35D1-72F3-1E06-4AB13361BC07}"/>
              </a:ext>
            </a:extLst>
          </p:cNvPr>
          <p:cNvPicPr>
            <a:picLocks noChangeAspect="1"/>
          </p:cNvPicPr>
          <p:nvPr/>
        </p:nvPicPr>
        <p:blipFill>
          <a:blip r:embed="rId6"/>
          <a:stretch>
            <a:fillRect/>
          </a:stretch>
        </p:blipFill>
        <p:spPr>
          <a:xfrm>
            <a:off x="9105899" y="4452038"/>
            <a:ext cx="2968439" cy="1408089"/>
          </a:xfrm>
          <a:prstGeom prst="rect">
            <a:avLst/>
          </a:prstGeom>
        </p:spPr>
      </p:pic>
      <p:pic>
        <p:nvPicPr>
          <p:cNvPr id="16" name="Picture 15">
            <a:extLst>
              <a:ext uri="{FF2B5EF4-FFF2-40B4-BE49-F238E27FC236}">
                <a16:creationId xmlns:a16="http://schemas.microsoft.com/office/drawing/2014/main" id="{7830C3E3-EBF0-6D36-BD82-EC49BEA00014}"/>
              </a:ext>
            </a:extLst>
          </p:cNvPr>
          <p:cNvPicPr>
            <a:picLocks noChangeAspect="1"/>
          </p:cNvPicPr>
          <p:nvPr/>
        </p:nvPicPr>
        <p:blipFill>
          <a:blip r:embed="rId7"/>
          <a:stretch>
            <a:fillRect/>
          </a:stretch>
        </p:blipFill>
        <p:spPr>
          <a:xfrm>
            <a:off x="7305149" y="2057402"/>
            <a:ext cx="4495873" cy="3953961"/>
          </a:xfrm>
          <a:prstGeom prst="rect">
            <a:avLst/>
          </a:prstGeom>
        </p:spPr>
      </p:pic>
      <p:pic>
        <p:nvPicPr>
          <p:cNvPr id="18" name="Picture 17">
            <a:extLst>
              <a:ext uri="{FF2B5EF4-FFF2-40B4-BE49-F238E27FC236}">
                <a16:creationId xmlns:a16="http://schemas.microsoft.com/office/drawing/2014/main" id="{7C70EB19-1894-0C11-F4FD-62294480C7EA}"/>
              </a:ext>
            </a:extLst>
          </p:cNvPr>
          <p:cNvPicPr>
            <a:picLocks noChangeAspect="1"/>
          </p:cNvPicPr>
          <p:nvPr/>
        </p:nvPicPr>
        <p:blipFill>
          <a:blip r:embed="rId6"/>
          <a:stretch>
            <a:fillRect/>
          </a:stretch>
        </p:blipFill>
        <p:spPr>
          <a:xfrm>
            <a:off x="8969241" y="4799479"/>
            <a:ext cx="2968439" cy="1408089"/>
          </a:xfrm>
          <a:prstGeom prst="rect">
            <a:avLst/>
          </a:prstGeom>
        </p:spPr>
      </p:pic>
    </p:spTree>
    <p:extLst>
      <p:ext uri="{BB962C8B-B14F-4D97-AF65-F5344CB8AC3E}">
        <p14:creationId xmlns:p14="http://schemas.microsoft.com/office/powerpoint/2010/main" val="3617503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F22C6-68A2-1D5C-42F0-040D44F7F1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E6F587-4FE3-3DF7-7F9A-285B0AB63BCE}"/>
              </a:ext>
            </a:extLst>
          </p:cNvPr>
          <p:cNvSpPr>
            <a:spLocks noGrp="1"/>
          </p:cNvSpPr>
          <p:nvPr>
            <p:ph type="title"/>
          </p:nvPr>
        </p:nvSpPr>
        <p:spPr>
          <a:xfrm>
            <a:off x="817190" y="822960"/>
            <a:ext cx="5106932" cy="1143000"/>
          </a:xfrm>
        </p:spPr>
        <p:txBody>
          <a:bodyPr>
            <a:normAutofit/>
          </a:bodyPr>
          <a:lstStyle/>
          <a:p>
            <a:r>
              <a:rPr lang="en-US" cap="none" dirty="0" err="1"/>
              <a:t>DeepBind</a:t>
            </a:r>
            <a:r>
              <a:rPr lang="en-US" cap="none" dirty="0"/>
              <a:t> training procedure</a:t>
            </a:r>
          </a:p>
        </p:txBody>
      </p:sp>
      <p:sp>
        <p:nvSpPr>
          <p:cNvPr id="3" name="Content Placeholder 2">
            <a:extLst>
              <a:ext uri="{FF2B5EF4-FFF2-40B4-BE49-F238E27FC236}">
                <a16:creationId xmlns:a16="http://schemas.microsoft.com/office/drawing/2014/main" id="{C1554834-5CF7-2195-B7F6-F53B157FF173}"/>
              </a:ext>
            </a:extLst>
          </p:cNvPr>
          <p:cNvSpPr>
            <a:spLocks noGrp="1"/>
          </p:cNvSpPr>
          <p:nvPr>
            <p:ph sz="quarter" idx="14"/>
          </p:nvPr>
        </p:nvSpPr>
        <p:spPr>
          <a:xfrm>
            <a:off x="817316" y="2350008"/>
            <a:ext cx="4338344" cy="4197098"/>
          </a:xfrm>
        </p:spPr>
        <p:txBody>
          <a:bodyPr>
            <a:normAutofit/>
          </a:bodyPr>
          <a:lstStyle/>
          <a:p>
            <a:pPr marL="285750" indent="-285750">
              <a:buFont typeface="Arial" panose="020B0604020202020204" pitchFamily="34" charset="0"/>
              <a:buChar char="•"/>
            </a:pPr>
            <a:r>
              <a:rPr lang="en-US" sz="2000" dirty="0" err="1"/>
              <a:t>DeepBind</a:t>
            </a:r>
            <a:r>
              <a:rPr lang="en-US" sz="2000" dirty="0"/>
              <a:t> calculates a binding score, f(s), for a given sequence (s) using 4 stages:</a:t>
            </a:r>
          </a:p>
          <a:p>
            <a:pPr marL="514350" lvl="1" indent="-285750">
              <a:buFont typeface="Arial" panose="020B0604020202020204" pitchFamily="34" charset="0"/>
              <a:buChar char="•"/>
            </a:pPr>
            <a:r>
              <a:rPr lang="en-US" sz="1800" dirty="0"/>
              <a:t>Convolution stage</a:t>
            </a:r>
          </a:p>
          <a:p>
            <a:pPr marL="514350" lvl="1" indent="-285750">
              <a:buFont typeface="Arial" panose="020B0604020202020204" pitchFamily="34" charset="0"/>
              <a:buChar char="•"/>
            </a:pPr>
            <a:r>
              <a:rPr lang="en-US" sz="1800" dirty="0"/>
              <a:t>Rectification stage</a:t>
            </a:r>
          </a:p>
        </p:txBody>
      </p:sp>
      <p:pic>
        <p:nvPicPr>
          <p:cNvPr id="10" name="Picture 9">
            <a:extLst>
              <a:ext uri="{FF2B5EF4-FFF2-40B4-BE49-F238E27FC236}">
                <a16:creationId xmlns:a16="http://schemas.microsoft.com/office/drawing/2014/main" id="{F1C6AED3-479E-C54D-79E3-A0368FBA8F11}"/>
              </a:ext>
            </a:extLst>
          </p:cNvPr>
          <p:cNvPicPr>
            <a:picLocks noChangeAspect="1"/>
          </p:cNvPicPr>
          <p:nvPr/>
        </p:nvPicPr>
        <p:blipFill>
          <a:blip r:embed="rId3"/>
          <a:stretch>
            <a:fillRect/>
          </a:stretch>
        </p:blipFill>
        <p:spPr>
          <a:xfrm>
            <a:off x="5505304" y="2350008"/>
            <a:ext cx="6494360" cy="2424009"/>
          </a:xfrm>
          <a:prstGeom prst="rect">
            <a:avLst/>
          </a:prstGeom>
        </p:spPr>
      </p:pic>
      <p:sp>
        <p:nvSpPr>
          <p:cNvPr id="7" name="Rectangle 6">
            <a:extLst>
              <a:ext uri="{FF2B5EF4-FFF2-40B4-BE49-F238E27FC236}">
                <a16:creationId xmlns:a16="http://schemas.microsoft.com/office/drawing/2014/main" id="{F8A5C3AE-A15B-94D5-0800-9B7FC4B6C906}"/>
              </a:ext>
            </a:extLst>
          </p:cNvPr>
          <p:cNvSpPr/>
          <p:nvPr/>
        </p:nvSpPr>
        <p:spPr>
          <a:xfrm>
            <a:off x="7377230" y="2276375"/>
            <a:ext cx="2159000" cy="1358900"/>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20633225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34E0E2-7516-8D1E-5B99-1D3D941FC9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EB13D7-614E-5651-C7A1-3C845478141A}"/>
              </a:ext>
            </a:extLst>
          </p:cNvPr>
          <p:cNvSpPr>
            <a:spLocks noGrp="1"/>
          </p:cNvSpPr>
          <p:nvPr>
            <p:ph type="title"/>
          </p:nvPr>
        </p:nvSpPr>
        <p:spPr>
          <a:xfrm>
            <a:off x="817316" y="534515"/>
            <a:ext cx="6680764" cy="739140"/>
          </a:xfrm>
        </p:spPr>
        <p:txBody>
          <a:bodyPr>
            <a:normAutofit/>
          </a:bodyPr>
          <a:lstStyle/>
          <a:p>
            <a:r>
              <a:rPr lang="en-US" cap="none" dirty="0"/>
              <a:t>Rectification Stage</a:t>
            </a:r>
          </a:p>
        </p:txBody>
      </p:sp>
      <p:sp>
        <p:nvSpPr>
          <p:cNvPr id="3" name="Content Placeholder 2">
            <a:extLst>
              <a:ext uri="{FF2B5EF4-FFF2-40B4-BE49-F238E27FC236}">
                <a16:creationId xmlns:a16="http://schemas.microsoft.com/office/drawing/2014/main" id="{0FDEE8F6-9D5E-A558-965A-EA76807B6FB3}"/>
              </a:ext>
            </a:extLst>
          </p:cNvPr>
          <p:cNvSpPr>
            <a:spLocks noGrp="1"/>
          </p:cNvSpPr>
          <p:nvPr>
            <p:ph sz="quarter" idx="14"/>
          </p:nvPr>
        </p:nvSpPr>
        <p:spPr>
          <a:xfrm>
            <a:off x="527731" y="1717864"/>
            <a:ext cx="6815518" cy="4489704"/>
          </a:xfrm>
        </p:spPr>
        <p:txBody>
          <a:bodyPr>
            <a:normAutofit/>
          </a:bodyPr>
          <a:lstStyle/>
          <a:p>
            <a:pPr marL="285750" indent="-285750">
              <a:buFont typeface="Arial" panose="020B0604020202020204" pitchFamily="34" charset="0"/>
              <a:buChar char="•"/>
            </a:pPr>
            <a:r>
              <a:rPr lang="en-US" sz="2200" dirty="0" err="1"/>
              <a:t>DeepBind</a:t>
            </a:r>
            <a:r>
              <a:rPr lang="en-US" sz="2200" dirty="0"/>
              <a:t> utilizes a </a:t>
            </a:r>
            <a:r>
              <a:rPr lang="en-US" sz="2200" dirty="0" err="1"/>
              <a:t>ReLU</a:t>
            </a:r>
            <a:r>
              <a:rPr lang="en-US" sz="2200" dirty="0"/>
              <a:t> activation function to introduce nonlinearity and retain positive convolutional responses while setting negative responses to zero.</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endParaRPr lang="en-US" sz="2200" dirty="0"/>
          </a:p>
        </p:txBody>
      </p:sp>
      <p:pic>
        <p:nvPicPr>
          <p:cNvPr id="14" name="Picture 13">
            <a:extLst>
              <a:ext uri="{FF2B5EF4-FFF2-40B4-BE49-F238E27FC236}">
                <a16:creationId xmlns:a16="http://schemas.microsoft.com/office/drawing/2014/main" id="{9676550B-3C2D-8D98-D7D6-79CD6CA3FFFD}"/>
              </a:ext>
            </a:extLst>
          </p:cNvPr>
          <p:cNvPicPr>
            <a:picLocks noChangeAspect="1"/>
          </p:cNvPicPr>
          <p:nvPr/>
        </p:nvPicPr>
        <p:blipFill>
          <a:blip r:embed="rId3"/>
          <a:stretch>
            <a:fillRect/>
          </a:stretch>
        </p:blipFill>
        <p:spPr>
          <a:xfrm>
            <a:off x="9105899" y="4452038"/>
            <a:ext cx="2968439" cy="1408089"/>
          </a:xfrm>
          <a:prstGeom prst="rect">
            <a:avLst/>
          </a:prstGeom>
        </p:spPr>
      </p:pic>
      <p:pic>
        <p:nvPicPr>
          <p:cNvPr id="16" name="Picture 15">
            <a:extLst>
              <a:ext uri="{FF2B5EF4-FFF2-40B4-BE49-F238E27FC236}">
                <a16:creationId xmlns:a16="http://schemas.microsoft.com/office/drawing/2014/main" id="{8E90D3DE-ED3F-A13A-8E3C-95E38B89B1A4}"/>
              </a:ext>
            </a:extLst>
          </p:cNvPr>
          <p:cNvPicPr>
            <a:picLocks noChangeAspect="1"/>
          </p:cNvPicPr>
          <p:nvPr/>
        </p:nvPicPr>
        <p:blipFill>
          <a:blip r:embed="rId4"/>
          <a:stretch>
            <a:fillRect/>
          </a:stretch>
        </p:blipFill>
        <p:spPr>
          <a:xfrm>
            <a:off x="7305149" y="2057402"/>
            <a:ext cx="4495873" cy="3953961"/>
          </a:xfrm>
          <a:prstGeom prst="rect">
            <a:avLst/>
          </a:prstGeom>
        </p:spPr>
      </p:pic>
      <p:pic>
        <p:nvPicPr>
          <p:cNvPr id="18" name="Picture 17">
            <a:extLst>
              <a:ext uri="{FF2B5EF4-FFF2-40B4-BE49-F238E27FC236}">
                <a16:creationId xmlns:a16="http://schemas.microsoft.com/office/drawing/2014/main" id="{585197A0-9444-719B-9C2A-1A59031A1F83}"/>
              </a:ext>
            </a:extLst>
          </p:cNvPr>
          <p:cNvPicPr>
            <a:picLocks noChangeAspect="1"/>
          </p:cNvPicPr>
          <p:nvPr/>
        </p:nvPicPr>
        <p:blipFill>
          <a:blip r:embed="rId3"/>
          <a:stretch>
            <a:fillRect/>
          </a:stretch>
        </p:blipFill>
        <p:spPr>
          <a:xfrm>
            <a:off x="8969241" y="4799479"/>
            <a:ext cx="2968439" cy="1408089"/>
          </a:xfrm>
          <a:prstGeom prst="rect">
            <a:avLst/>
          </a:prstGeom>
        </p:spPr>
      </p:pic>
      <p:pic>
        <p:nvPicPr>
          <p:cNvPr id="6" name="Picture 5">
            <a:extLst>
              <a:ext uri="{FF2B5EF4-FFF2-40B4-BE49-F238E27FC236}">
                <a16:creationId xmlns:a16="http://schemas.microsoft.com/office/drawing/2014/main" id="{00292003-F940-43C9-9B35-C5CE7CA20457}"/>
              </a:ext>
            </a:extLst>
          </p:cNvPr>
          <p:cNvPicPr>
            <a:picLocks noChangeAspect="1"/>
          </p:cNvPicPr>
          <p:nvPr/>
        </p:nvPicPr>
        <p:blipFill>
          <a:blip r:embed="rId5"/>
          <a:stretch>
            <a:fillRect/>
          </a:stretch>
        </p:blipFill>
        <p:spPr>
          <a:xfrm>
            <a:off x="1394005" y="3684939"/>
            <a:ext cx="5082970" cy="1114540"/>
          </a:xfrm>
          <a:prstGeom prst="rect">
            <a:avLst/>
          </a:prstGeom>
        </p:spPr>
      </p:pic>
    </p:spTree>
    <p:extLst>
      <p:ext uri="{BB962C8B-B14F-4D97-AF65-F5344CB8AC3E}">
        <p14:creationId xmlns:p14="http://schemas.microsoft.com/office/powerpoint/2010/main" val="20372017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7AFA9-13F2-500B-2EB2-337FE4B6CC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ED829F7-1A91-266D-422B-F0444F9E9CCD}"/>
              </a:ext>
            </a:extLst>
          </p:cNvPr>
          <p:cNvSpPr>
            <a:spLocks noGrp="1"/>
          </p:cNvSpPr>
          <p:nvPr>
            <p:ph type="title"/>
          </p:nvPr>
        </p:nvSpPr>
        <p:spPr>
          <a:xfrm>
            <a:off x="817190" y="822960"/>
            <a:ext cx="5106932" cy="1143000"/>
          </a:xfrm>
        </p:spPr>
        <p:txBody>
          <a:bodyPr>
            <a:normAutofit/>
          </a:bodyPr>
          <a:lstStyle/>
          <a:p>
            <a:r>
              <a:rPr lang="en-US" cap="none" dirty="0" err="1"/>
              <a:t>DeepBind</a:t>
            </a:r>
            <a:r>
              <a:rPr lang="en-US" cap="none" dirty="0"/>
              <a:t> training procedure</a:t>
            </a:r>
          </a:p>
        </p:txBody>
      </p:sp>
      <p:sp>
        <p:nvSpPr>
          <p:cNvPr id="3" name="Content Placeholder 2">
            <a:extLst>
              <a:ext uri="{FF2B5EF4-FFF2-40B4-BE49-F238E27FC236}">
                <a16:creationId xmlns:a16="http://schemas.microsoft.com/office/drawing/2014/main" id="{B8D83F9A-C682-2168-FA61-AB4E16D36B81}"/>
              </a:ext>
            </a:extLst>
          </p:cNvPr>
          <p:cNvSpPr>
            <a:spLocks noGrp="1"/>
          </p:cNvSpPr>
          <p:nvPr>
            <p:ph sz="quarter" idx="14"/>
          </p:nvPr>
        </p:nvSpPr>
        <p:spPr>
          <a:xfrm>
            <a:off x="817316" y="2350008"/>
            <a:ext cx="4338344" cy="4197098"/>
          </a:xfrm>
        </p:spPr>
        <p:txBody>
          <a:bodyPr>
            <a:normAutofit/>
          </a:bodyPr>
          <a:lstStyle/>
          <a:p>
            <a:pPr marL="285750" indent="-285750">
              <a:buFont typeface="Arial" panose="020B0604020202020204" pitchFamily="34" charset="0"/>
              <a:buChar char="•"/>
            </a:pPr>
            <a:r>
              <a:rPr lang="en-US" sz="2000" dirty="0" err="1"/>
              <a:t>DeepBind</a:t>
            </a:r>
            <a:r>
              <a:rPr lang="en-US" sz="2000" dirty="0"/>
              <a:t> calculates a binding score, f(s), for a given sequence (s) using 4 stages:</a:t>
            </a:r>
          </a:p>
          <a:p>
            <a:pPr marL="514350" lvl="1" indent="-285750">
              <a:buFont typeface="Arial" panose="020B0604020202020204" pitchFamily="34" charset="0"/>
              <a:buChar char="•"/>
            </a:pPr>
            <a:r>
              <a:rPr lang="en-US" sz="1800" dirty="0"/>
              <a:t>Convolution stage</a:t>
            </a:r>
          </a:p>
          <a:p>
            <a:pPr marL="514350" lvl="1" indent="-285750">
              <a:buFont typeface="Arial" panose="020B0604020202020204" pitchFamily="34" charset="0"/>
              <a:buChar char="•"/>
            </a:pPr>
            <a:r>
              <a:rPr lang="en-US" sz="1800" dirty="0"/>
              <a:t>Rectification stage</a:t>
            </a:r>
          </a:p>
          <a:p>
            <a:pPr marL="514350" lvl="1" indent="-285750">
              <a:buFont typeface="Arial" panose="020B0604020202020204" pitchFamily="34" charset="0"/>
              <a:buChar char="•"/>
            </a:pPr>
            <a:r>
              <a:rPr lang="en-US" sz="1800" dirty="0"/>
              <a:t>Pooling stage </a:t>
            </a:r>
          </a:p>
        </p:txBody>
      </p:sp>
      <p:pic>
        <p:nvPicPr>
          <p:cNvPr id="10" name="Picture 9">
            <a:extLst>
              <a:ext uri="{FF2B5EF4-FFF2-40B4-BE49-F238E27FC236}">
                <a16:creationId xmlns:a16="http://schemas.microsoft.com/office/drawing/2014/main" id="{6B3B7025-99D2-9F29-B779-D09302475CD5}"/>
              </a:ext>
            </a:extLst>
          </p:cNvPr>
          <p:cNvPicPr>
            <a:picLocks noChangeAspect="1"/>
          </p:cNvPicPr>
          <p:nvPr/>
        </p:nvPicPr>
        <p:blipFill>
          <a:blip r:embed="rId2"/>
          <a:stretch>
            <a:fillRect/>
          </a:stretch>
        </p:blipFill>
        <p:spPr>
          <a:xfrm>
            <a:off x="5505304" y="2350008"/>
            <a:ext cx="6494360" cy="2424009"/>
          </a:xfrm>
          <a:prstGeom prst="rect">
            <a:avLst/>
          </a:prstGeom>
        </p:spPr>
      </p:pic>
      <p:sp>
        <p:nvSpPr>
          <p:cNvPr id="5" name="Rectangle 4">
            <a:extLst>
              <a:ext uri="{FF2B5EF4-FFF2-40B4-BE49-F238E27FC236}">
                <a16:creationId xmlns:a16="http://schemas.microsoft.com/office/drawing/2014/main" id="{EAE2BF48-F736-DCA4-F39C-4DE3E2F20E8F}"/>
              </a:ext>
            </a:extLst>
          </p:cNvPr>
          <p:cNvSpPr/>
          <p:nvPr/>
        </p:nvSpPr>
        <p:spPr>
          <a:xfrm>
            <a:off x="9369660" y="2203112"/>
            <a:ext cx="1179628" cy="1358900"/>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16476473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09E5B3-A174-1BF4-631E-9006A3CE0E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F258B7F-AB60-AB91-BA55-41D527956101}"/>
              </a:ext>
            </a:extLst>
          </p:cNvPr>
          <p:cNvSpPr>
            <a:spLocks noGrp="1"/>
          </p:cNvSpPr>
          <p:nvPr>
            <p:ph type="title"/>
          </p:nvPr>
        </p:nvSpPr>
        <p:spPr>
          <a:xfrm>
            <a:off x="817316" y="534515"/>
            <a:ext cx="6680764" cy="739140"/>
          </a:xfrm>
        </p:spPr>
        <p:txBody>
          <a:bodyPr>
            <a:normAutofit/>
          </a:bodyPr>
          <a:lstStyle/>
          <a:p>
            <a:r>
              <a:rPr lang="en-US" cap="none" dirty="0"/>
              <a:t>Pooling Stage</a:t>
            </a:r>
          </a:p>
        </p:txBody>
      </p:sp>
      <p:sp>
        <p:nvSpPr>
          <p:cNvPr id="3" name="Content Placeholder 2">
            <a:extLst>
              <a:ext uri="{FF2B5EF4-FFF2-40B4-BE49-F238E27FC236}">
                <a16:creationId xmlns:a16="http://schemas.microsoft.com/office/drawing/2014/main" id="{2A0AAFC6-0FBA-A6DE-6562-76F8FD65A75B}"/>
              </a:ext>
            </a:extLst>
          </p:cNvPr>
          <p:cNvSpPr>
            <a:spLocks noGrp="1"/>
          </p:cNvSpPr>
          <p:nvPr>
            <p:ph sz="quarter" idx="14"/>
          </p:nvPr>
        </p:nvSpPr>
        <p:spPr>
          <a:xfrm>
            <a:off x="527731" y="1717864"/>
            <a:ext cx="6815518" cy="4489704"/>
          </a:xfrm>
        </p:spPr>
        <p:txBody>
          <a:bodyPr>
            <a:normAutofit/>
          </a:bodyPr>
          <a:lstStyle/>
          <a:p>
            <a:pPr marL="285750" indent="-285750">
              <a:buFont typeface="Arial" panose="020B0604020202020204" pitchFamily="34" charset="0"/>
              <a:buChar char="•"/>
            </a:pPr>
            <a:r>
              <a:rPr lang="en-US" sz="2200" dirty="0"/>
              <a:t>Many CNNs utilize pooling, a method of reducing the overall sampled inputs. </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There are a couple of common methods</a:t>
            </a:r>
          </a:p>
          <a:p>
            <a:pPr marL="514350" lvl="1" indent="-285750">
              <a:buFont typeface="Arial" panose="020B0604020202020204" pitchFamily="34" charset="0"/>
              <a:buChar char="•"/>
            </a:pPr>
            <a:r>
              <a:rPr lang="en-US" sz="2000" dirty="0"/>
              <a:t>Max pooling (what </a:t>
            </a:r>
            <a:r>
              <a:rPr lang="en-US" sz="2000" dirty="0" err="1"/>
              <a:t>DeepBind</a:t>
            </a:r>
            <a:r>
              <a:rPr lang="en-US" sz="2000" dirty="0"/>
              <a:t> uses)</a:t>
            </a:r>
          </a:p>
          <a:p>
            <a:pPr marL="514350" lvl="1" indent="-285750">
              <a:buFont typeface="Arial" panose="020B0604020202020204" pitchFamily="34" charset="0"/>
              <a:buChar char="•"/>
            </a:pPr>
            <a:r>
              <a:rPr lang="en-US" sz="2000" dirty="0"/>
              <a:t>Mean pooling</a:t>
            </a:r>
          </a:p>
          <a:p>
            <a:pPr marL="514350" lvl="1" indent="-285750">
              <a:buFont typeface="Arial" panose="020B0604020202020204" pitchFamily="34" charset="0"/>
              <a:buChar char="•"/>
            </a:pPr>
            <a:r>
              <a:rPr lang="en-US" sz="2000" dirty="0"/>
              <a:t>Random sub sampling </a:t>
            </a:r>
          </a:p>
        </p:txBody>
      </p:sp>
      <p:pic>
        <p:nvPicPr>
          <p:cNvPr id="14" name="Picture 13">
            <a:extLst>
              <a:ext uri="{FF2B5EF4-FFF2-40B4-BE49-F238E27FC236}">
                <a16:creationId xmlns:a16="http://schemas.microsoft.com/office/drawing/2014/main" id="{E4ABE4C0-DEA1-8D83-DB8A-D268F536A145}"/>
              </a:ext>
            </a:extLst>
          </p:cNvPr>
          <p:cNvPicPr>
            <a:picLocks noChangeAspect="1"/>
          </p:cNvPicPr>
          <p:nvPr/>
        </p:nvPicPr>
        <p:blipFill>
          <a:blip r:embed="rId3"/>
          <a:stretch>
            <a:fillRect/>
          </a:stretch>
        </p:blipFill>
        <p:spPr>
          <a:xfrm>
            <a:off x="9105899" y="4452038"/>
            <a:ext cx="2968439" cy="1408089"/>
          </a:xfrm>
          <a:prstGeom prst="rect">
            <a:avLst/>
          </a:prstGeom>
        </p:spPr>
      </p:pic>
      <p:pic>
        <p:nvPicPr>
          <p:cNvPr id="5" name="Picture 4">
            <a:extLst>
              <a:ext uri="{FF2B5EF4-FFF2-40B4-BE49-F238E27FC236}">
                <a16:creationId xmlns:a16="http://schemas.microsoft.com/office/drawing/2014/main" id="{39C77B18-1B14-6BF1-2765-EA80E5B4D12A}"/>
              </a:ext>
            </a:extLst>
          </p:cNvPr>
          <p:cNvPicPr>
            <a:picLocks noChangeAspect="1"/>
          </p:cNvPicPr>
          <p:nvPr/>
        </p:nvPicPr>
        <p:blipFill>
          <a:blip r:embed="rId4"/>
          <a:stretch>
            <a:fillRect/>
          </a:stretch>
        </p:blipFill>
        <p:spPr>
          <a:xfrm>
            <a:off x="817316" y="4973199"/>
            <a:ext cx="5833556" cy="1060648"/>
          </a:xfrm>
          <a:prstGeom prst="rect">
            <a:avLst/>
          </a:prstGeom>
        </p:spPr>
      </p:pic>
      <p:grpSp>
        <p:nvGrpSpPr>
          <p:cNvPr id="8" name="Group 7">
            <a:extLst>
              <a:ext uri="{FF2B5EF4-FFF2-40B4-BE49-F238E27FC236}">
                <a16:creationId xmlns:a16="http://schemas.microsoft.com/office/drawing/2014/main" id="{413AA377-ACD9-1F53-7A6E-85931036821F}"/>
              </a:ext>
            </a:extLst>
          </p:cNvPr>
          <p:cNvGrpSpPr/>
          <p:nvPr/>
        </p:nvGrpSpPr>
        <p:grpSpPr>
          <a:xfrm>
            <a:off x="7175517" y="1634955"/>
            <a:ext cx="5016483" cy="4688530"/>
            <a:chOff x="7175517" y="1383826"/>
            <a:chExt cx="4782803" cy="4432464"/>
          </a:xfrm>
        </p:grpSpPr>
        <p:pic>
          <p:nvPicPr>
            <p:cNvPr id="7" name="Picture 6">
              <a:extLst>
                <a:ext uri="{FF2B5EF4-FFF2-40B4-BE49-F238E27FC236}">
                  <a16:creationId xmlns:a16="http://schemas.microsoft.com/office/drawing/2014/main" id="{82348AA9-BA75-69C0-7263-1E092E795281}"/>
                </a:ext>
              </a:extLst>
            </p:cNvPr>
            <p:cNvPicPr>
              <a:picLocks noChangeAspect="1"/>
            </p:cNvPicPr>
            <p:nvPr/>
          </p:nvPicPr>
          <p:blipFill>
            <a:blip r:embed="rId5"/>
            <a:srcRect l="-1" r="4766"/>
            <a:stretch>
              <a:fillRect/>
            </a:stretch>
          </p:blipFill>
          <p:spPr>
            <a:xfrm>
              <a:off x="7175517" y="1383826"/>
              <a:ext cx="4274803" cy="4119697"/>
            </a:xfrm>
            <a:prstGeom prst="rect">
              <a:avLst/>
            </a:prstGeom>
          </p:spPr>
        </p:pic>
        <p:pic>
          <p:nvPicPr>
            <p:cNvPr id="18" name="Picture 17">
              <a:extLst>
                <a:ext uri="{FF2B5EF4-FFF2-40B4-BE49-F238E27FC236}">
                  <a16:creationId xmlns:a16="http://schemas.microsoft.com/office/drawing/2014/main" id="{D00BF7B1-9519-0278-124C-68FE943E64F4}"/>
                </a:ext>
              </a:extLst>
            </p:cNvPr>
            <p:cNvPicPr>
              <a:picLocks noChangeAspect="1"/>
            </p:cNvPicPr>
            <p:nvPr/>
          </p:nvPicPr>
          <p:blipFill>
            <a:blip r:embed="rId3"/>
            <a:stretch>
              <a:fillRect/>
            </a:stretch>
          </p:blipFill>
          <p:spPr>
            <a:xfrm>
              <a:off x="8727440" y="4408201"/>
              <a:ext cx="3230880" cy="1408089"/>
            </a:xfrm>
            <a:prstGeom prst="rect">
              <a:avLst/>
            </a:prstGeom>
          </p:spPr>
        </p:pic>
      </p:grpSp>
    </p:spTree>
    <p:extLst>
      <p:ext uri="{BB962C8B-B14F-4D97-AF65-F5344CB8AC3E}">
        <p14:creationId xmlns:p14="http://schemas.microsoft.com/office/powerpoint/2010/main" val="8880862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64692-6321-E13B-96B2-9B9BABA7DB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4F83E9-C339-D664-DF19-AFB594717F3A}"/>
              </a:ext>
            </a:extLst>
          </p:cNvPr>
          <p:cNvSpPr>
            <a:spLocks noGrp="1"/>
          </p:cNvSpPr>
          <p:nvPr>
            <p:ph type="title"/>
          </p:nvPr>
        </p:nvSpPr>
        <p:spPr>
          <a:xfrm>
            <a:off x="817190" y="822960"/>
            <a:ext cx="5106932" cy="1143000"/>
          </a:xfrm>
        </p:spPr>
        <p:txBody>
          <a:bodyPr>
            <a:normAutofit/>
          </a:bodyPr>
          <a:lstStyle/>
          <a:p>
            <a:r>
              <a:rPr lang="en-US" cap="none" dirty="0" err="1"/>
              <a:t>DeepBind</a:t>
            </a:r>
            <a:r>
              <a:rPr lang="en-US" cap="none" dirty="0"/>
              <a:t> training procedure</a:t>
            </a:r>
          </a:p>
        </p:txBody>
      </p:sp>
      <p:sp>
        <p:nvSpPr>
          <p:cNvPr id="3" name="Content Placeholder 2">
            <a:extLst>
              <a:ext uri="{FF2B5EF4-FFF2-40B4-BE49-F238E27FC236}">
                <a16:creationId xmlns:a16="http://schemas.microsoft.com/office/drawing/2014/main" id="{1A392EF4-B26B-16CE-201B-0BC409BEEA35}"/>
              </a:ext>
            </a:extLst>
          </p:cNvPr>
          <p:cNvSpPr>
            <a:spLocks noGrp="1"/>
          </p:cNvSpPr>
          <p:nvPr>
            <p:ph sz="quarter" idx="14"/>
          </p:nvPr>
        </p:nvSpPr>
        <p:spPr>
          <a:xfrm>
            <a:off x="817316" y="2350008"/>
            <a:ext cx="4338344" cy="4197098"/>
          </a:xfrm>
        </p:spPr>
        <p:txBody>
          <a:bodyPr>
            <a:normAutofit/>
          </a:bodyPr>
          <a:lstStyle/>
          <a:p>
            <a:pPr marL="285750" indent="-285750">
              <a:buFont typeface="Arial" panose="020B0604020202020204" pitchFamily="34" charset="0"/>
              <a:buChar char="•"/>
            </a:pPr>
            <a:r>
              <a:rPr lang="en-US" sz="2000" dirty="0" err="1"/>
              <a:t>DeepBind</a:t>
            </a:r>
            <a:r>
              <a:rPr lang="en-US" sz="2000" dirty="0"/>
              <a:t> calculates a binding score, f(s), for a given sequence (s) using 4 stages:</a:t>
            </a:r>
          </a:p>
          <a:p>
            <a:pPr marL="514350" lvl="1" indent="-285750">
              <a:buFont typeface="Arial" panose="020B0604020202020204" pitchFamily="34" charset="0"/>
              <a:buChar char="•"/>
            </a:pPr>
            <a:r>
              <a:rPr lang="en-US" sz="1800" dirty="0"/>
              <a:t>Convolution stage</a:t>
            </a:r>
          </a:p>
          <a:p>
            <a:pPr marL="514350" lvl="1" indent="-285750">
              <a:buFont typeface="Arial" panose="020B0604020202020204" pitchFamily="34" charset="0"/>
              <a:buChar char="•"/>
            </a:pPr>
            <a:r>
              <a:rPr lang="en-US" sz="1800" dirty="0"/>
              <a:t>Rectification stage</a:t>
            </a:r>
          </a:p>
          <a:p>
            <a:pPr marL="514350" lvl="1" indent="-285750">
              <a:buFont typeface="Arial" panose="020B0604020202020204" pitchFamily="34" charset="0"/>
              <a:buChar char="•"/>
            </a:pPr>
            <a:r>
              <a:rPr lang="en-US" sz="1800" dirty="0"/>
              <a:t>Pooling stage </a:t>
            </a:r>
          </a:p>
          <a:p>
            <a:pPr marL="514350" lvl="1" indent="-285750">
              <a:buFont typeface="Arial" panose="020B0604020202020204" pitchFamily="34" charset="0"/>
              <a:buChar char="•"/>
            </a:pPr>
            <a:r>
              <a:rPr lang="en-US" sz="1800" dirty="0"/>
              <a:t>Pooled values are fed into a nonlinear neural network with weights W, producing a score</a:t>
            </a:r>
          </a:p>
        </p:txBody>
      </p:sp>
      <p:pic>
        <p:nvPicPr>
          <p:cNvPr id="10" name="Picture 9">
            <a:extLst>
              <a:ext uri="{FF2B5EF4-FFF2-40B4-BE49-F238E27FC236}">
                <a16:creationId xmlns:a16="http://schemas.microsoft.com/office/drawing/2014/main" id="{DA23FF42-1C1D-65F8-BAD6-6AAF2DB400F5}"/>
              </a:ext>
            </a:extLst>
          </p:cNvPr>
          <p:cNvPicPr>
            <a:picLocks noChangeAspect="1"/>
          </p:cNvPicPr>
          <p:nvPr/>
        </p:nvPicPr>
        <p:blipFill>
          <a:blip r:embed="rId3"/>
          <a:stretch>
            <a:fillRect/>
          </a:stretch>
        </p:blipFill>
        <p:spPr>
          <a:xfrm>
            <a:off x="5505304" y="2350008"/>
            <a:ext cx="6494360" cy="2424009"/>
          </a:xfrm>
          <a:prstGeom prst="rect">
            <a:avLst/>
          </a:prstGeom>
        </p:spPr>
      </p:pic>
      <p:sp>
        <p:nvSpPr>
          <p:cNvPr id="14" name="Rectangle 13">
            <a:extLst>
              <a:ext uri="{FF2B5EF4-FFF2-40B4-BE49-F238E27FC236}">
                <a16:creationId xmlns:a16="http://schemas.microsoft.com/office/drawing/2014/main" id="{767D394B-DCE9-2435-0DE9-3F1F574EC770}"/>
              </a:ext>
            </a:extLst>
          </p:cNvPr>
          <p:cNvSpPr/>
          <p:nvPr/>
        </p:nvSpPr>
        <p:spPr>
          <a:xfrm>
            <a:off x="10033000" y="2203112"/>
            <a:ext cx="2159000" cy="1358900"/>
          </a:xfrm>
          <a:prstGeom prst="rect">
            <a:avLst/>
          </a:prstGeom>
          <a:noFill/>
          <a:ln w="2857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US"/>
          </a:p>
        </p:txBody>
      </p:sp>
    </p:spTree>
    <p:extLst>
      <p:ext uri="{BB962C8B-B14F-4D97-AF65-F5344CB8AC3E}">
        <p14:creationId xmlns:p14="http://schemas.microsoft.com/office/powerpoint/2010/main" val="41461522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74EB0-8A35-DA31-27F9-0BA3F0FF852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3EC3122-0D6B-6AB4-2DEB-9FD6C93ABC3B}"/>
              </a:ext>
            </a:extLst>
          </p:cNvPr>
          <p:cNvSpPr>
            <a:spLocks noGrp="1"/>
          </p:cNvSpPr>
          <p:nvPr>
            <p:ph type="title"/>
          </p:nvPr>
        </p:nvSpPr>
        <p:spPr>
          <a:xfrm>
            <a:off x="817316" y="534515"/>
            <a:ext cx="6934764" cy="739140"/>
          </a:xfrm>
        </p:spPr>
        <p:txBody>
          <a:bodyPr>
            <a:normAutofit/>
          </a:bodyPr>
          <a:lstStyle/>
          <a:p>
            <a:r>
              <a:rPr lang="en-US" cap="none" dirty="0"/>
              <a:t>Final Fully Connected Layer</a:t>
            </a:r>
          </a:p>
        </p:txBody>
      </p:sp>
      <p:sp>
        <p:nvSpPr>
          <p:cNvPr id="3" name="Content Placeholder 2">
            <a:extLst>
              <a:ext uri="{FF2B5EF4-FFF2-40B4-BE49-F238E27FC236}">
                <a16:creationId xmlns:a16="http://schemas.microsoft.com/office/drawing/2014/main" id="{0C22310B-4A41-A2BD-A78E-D28D2E001927}"/>
              </a:ext>
            </a:extLst>
          </p:cNvPr>
          <p:cNvSpPr>
            <a:spLocks noGrp="1"/>
          </p:cNvSpPr>
          <p:nvPr>
            <p:ph sz="quarter" idx="14"/>
          </p:nvPr>
        </p:nvSpPr>
        <p:spPr>
          <a:xfrm>
            <a:off x="527731" y="1717864"/>
            <a:ext cx="5974669" cy="4489704"/>
          </a:xfrm>
        </p:spPr>
        <p:txBody>
          <a:bodyPr>
            <a:normAutofit/>
          </a:bodyPr>
          <a:lstStyle/>
          <a:p>
            <a:pPr marL="285750" indent="-285750">
              <a:buFont typeface="Arial" panose="020B0604020202020204" pitchFamily="34" charset="0"/>
              <a:buChar char="•"/>
            </a:pPr>
            <a:r>
              <a:rPr lang="en-US" sz="2000" dirty="0"/>
              <a:t>From the pooled features, a fully connected layer with weights W</a:t>
            </a:r>
            <a:r>
              <a:rPr lang="en-US" sz="2000" baseline="30000" dirty="0"/>
              <a:t>C</a:t>
            </a:r>
            <a:r>
              <a:rPr lang="en-US" sz="1200" baseline="20000" dirty="0"/>
              <a:t>O</a:t>
            </a:r>
            <a:r>
              <a:rPr lang="en-US" sz="2000" dirty="0"/>
              <a:t> is applied to produce one single logit output (f)</a:t>
            </a:r>
          </a:p>
        </p:txBody>
      </p:sp>
      <p:pic>
        <p:nvPicPr>
          <p:cNvPr id="14" name="Picture 13">
            <a:extLst>
              <a:ext uri="{FF2B5EF4-FFF2-40B4-BE49-F238E27FC236}">
                <a16:creationId xmlns:a16="http://schemas.microsoft.com/office/drawing/2014/main" id="{945EF792-D947-849D-AAD2-0F4770D7CAC0}"/>
              </a:ext>
            </a:extLst>
          </p:cNvPr>
          <p:cNvPicPr>
            <a:picLocks noChangeAspect="1"/>
          </p:cNvPicPr>
          <p:nvPr/>
        </p:nvPicPr>
        <p:blipFill>
          <a:blip r:embed="rId3"/>
          <a:stretch>
            <a:fillRect/>
          </a:stretch>
        </p:blipFill>
        <p:spPr>
          <a:xfrm>
            <a:off x="9105899" y="4452038"/>
            <a:ext cx="2968439" cy="1408089"/>
          </a:xfrm>
          <a:prstGeom prst="rect">
            <a:avLst/>
          </a:prstGeom>
        </p:spPr>
      </p:pic>
      <p:pic>
        <p:nvPicPr>
          <p:cNvPr id="6" name="Picture 5">
            <a:extLst>
              <a:ext uri="{FF2B5EF4-FFF2-40B4-BE49-F238E27FC236}">
                <a16:creationId xmlns:a16="http://schemas.microsoft.com/office/drawing/2014/main" id="{EF620A2C-D61C-E2C7-81BE-D8FBEBF07108}"/>
              </a:ext>
            </a:extLst>
          </p:cNvPr>
          <p:cNvPicPr>
            <a:picLocks noChangeAspect="1"/>
          </p:cNvPicPr>
          <p:nvPr/>
        </p:nvPicPr>
        <p:blipFill>
          <a:blip r:embed="rId4"/>
          <a:stretch>
            <a:fillRect/>
          </a:stretch>
        </p:blipFill>
        <p:spPr>
          <a:xfrm>
            <a:off x="1749241" y="2901512"/>
            <a:ext cx="3531648" cy="1704933"/>
          </a:xfrm>
          <a:prstGeom prst="rect">
            <a:avLst/>
          </a:prstGeom>
        </p:spPr>
      </p:pic>
      <p:pic>
        <p:nvPicPr>
          <p:cNvPr id="11" name="Picture 10">
            <a:extLst>
              <a:ext uri="{FF2B5EF4-FFF2-40B4-BE49-F238E27FC236}">
                <a16:creationId xmlns:a16="http://schemas.microsoft.com/office/drawing/2014/main" id="{39A2DB53-7FB4-BC56-3318-4E4051A2EB40}"/>
              </a:ext>
            </a:extLst>
          </p:cNvPr>
          <p:cNvPicPr>
            <a:picLocks noChangeAspect="1"/>
          </p:cNvPicPr>
          <p:nvPr/>
        </p:nvPicPr>
        <p:blipFill>
          <a:blip r:embed="rId5"/>
          <a:stretch>
            <a:fillRect/>
          </a:stretch>
        </p:blipFill>
        <p:spPr>
          <a:xfrm>
            <a:off x="6675009" y="2143087"/>
            <a:ext cx="4999420" cy="2883796"/>
          </a:xfrm>
          <a:prstGeom prst="rect">
            <a:avLst/>
          </a:prstGeom>
        </p:spPr>
      </p:pic>
    </p:spTree>
    <p:extLst>
      <p:ext uri="{BB962C8B-B14F-4D97-AF65-F5344CB8AC3E}">
        <p14:creationId xmlns:p14="http://schemas.microsoft.com/office/powerpoint/2010/main" val="236626171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F45295-BC95-7D2C-3FEA-A380ED2038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57C00F-0629-B488-A933-19679B39CC0B}"/>
              </a:ext>
            </a:extLst>
          </p:cNvPr>
          <p:cNvSpPr>
            <a:spLocks noGrp="1"/>
          </p:cNvSpPr>
          <p:nvPr>
            <p:ph type="title"/>
          </p:nvPr>
        </p:nvSpPr>
        <p:spPr>
          <a:xfrm>
            <a:off x="817190" y="822960"/>
            <a:ext cx="5106932" cy="1143000"/>
          </a:xfrm>
        </p:spPr>
        <p:txBody>
          <a:bodyPr>
            <a:normAutofit/>
          </a:bodyPr>
          <a:lstStyle/>
          <a:p>
            <a:r>
              <a:rPr lang="en-US" cap="none" dirty="0" err="1"/>
              <a:t>DeepBind</a:t>
            </a:r>
            <a:r>
              <a:rPr lang="en-US" cap="none" dirty="0"/>
              <a:t> training procedure</a:t>
            </a:r>
          </a:p>
        </p:txBody>
      </p:sp>
      <p:sp>
        <p:nvSpPr>
          <p:cNvPr id="3" name="Content Placeholder 2">
            <a:extLst>
              <a:ext uri="{FF2B5EF4-FFF2-40B4-BE49-F238E27FC236}">
                <a16:creationId xmlns:a16="http://schemas.microsoft.com/office/drawing/2014/main" id="{9254F6E1-4E3D-346E-0E27-ABA4D8FD8914}"/>
              </a:ext>
            </a:extLst>
          </p:cNvPr>
          <p:cNvSpPr>
            <a:spLocks noGrp="1"/>
          </p:cNvSpPr>
          <p:nvPr>
            <p:ph sz="quarter" idx="14"/>
          </p:nvPr>
        </p:nvSpPr>
        <p:spPr>
          <a:xfrm>
            <a:off x="817316" y="2350008"/>
            <a:ext cx="4338344" cy="4197098"/>
          </a:xfrm>
        </p:spPr>
        <p:txBody>
          <a:bodyPr>
            <a:normAutofit/>
          </a:bodyPr>
          <a:lstStyle/>
          <a:p>
            <a:pPr marL="285750" indent="-285750">
              <a:buFont typeface="Arial" panose="020B0604020202020204" pitchFamily="34" charset="0"/>
              <a:buChar char="•"/>
            </a:pPr>
            <a:r>
              <a:rPr lang="en-US" sz="2000" dirty="0" err="1"/>
              <a:t>DeepBind</a:t>
            </a:r>
            <a:r>
              <a:rPr lang="en-US" sz="2000" dirty="0"/>
              <a:t> calculates a binding score, f(s), for a given sequence (s) using 4 stages:</a:t>
            </a:r>
          </a:p>
          <a:p>
            <a:pPr marL="514350" lvl="1" indent="-285750">
              <a:buFont typeface="Arial" panose="020B0604020202020204" pitchFamily="34" charset="0"/>
              <a:buChar char="•"/>
            </a:pPr>
            <a:r>
              <a:rPr lang="en-US" sz="1800" dirty="0"/>
              <a:t>Convolution stage</a:t>
            </a:r>
          </a:p>
          <a:p>
            <a:pPr marL="514350" lvl="1" indent="-285750">
              <a:buFont typeface="Arial" panose="020B0604020202020204" pitchFamily="34" charset="0"/>
              <a:buChar char="•"/>
            </a:pPr>
            <a:r>
              <a:rPr lang="en-US" sz="1800" dirty="0"/>
              <a:t>Rectification stage</a:t>
            </a:r>
          </a:p>
          <a:p>
            <a:pPr marL="514350" lvl="1" indent="-285750">
              <a:buFont typeface="Arial" panose="020B0604020202020204" pitchFamily="34" charset="0"/>
              <a:buChar char="•"/>
            </a:pPr>
            <a:r>
              <a:rPr lang="en-US" sz="1800" dirty="0"/>
              <a:t>Pooling stage </a:t>
            </a:r>
          </a:p>
          <a:p>
            <a:pPr marL="514350" lvl="1" indent="-285750">
              <a:buFont typeface="Arial" panose="020B0604020202020204" pitchFamily="34" charset="0"/>
              <a:buChar char="•"/>
            </a:pPr>
            <a:r>
              <a:rPr lang="en-US" sz="1800" dirty="0"/>
              <a:t>Pooled values are fed into a nonlinear neural network with weights W, producing a score</a:t>
            </a:r>
          </a:p>
        </p:txBody>
      </p:sp>
      <p:pic>
        <p:nvPicPr>
          <p:cNvPr id="10" name="Picture 9">
            <a:extLst>
              <a:ext uri="{FF2B5EF4-FFF2-40B4-BE49-F238E27FC236}">
                <a16:creationId xmlns:a16="http://schemas.microsoft.com/office/drawing/2014/main" id="{7FFF3949-CCCB-9CC8-3451-60E51DC7FCC1}"/>
              </a:ext>
            </a:extLst>
          </p:cNvPr>
          <p:cNvPicPr>
            <a:picLocks noChangeAspect="1"/>
          </p:cNvPicPr>
          <p:nvPr/>
        </p:nvPicPr>
        <p:blipFill>
          <a:blip r:embed="rId3"/>
          <a:stretch>
            <a:fillRect/>
          </a:stretch>
        </p:blipFill>
        <p:spPr>
          <a:xfrm>
            <a:off x="5505304" y="2350008"/>
            <a:ext cx="6494360" cy="2424009"/>
          </a:xfrm>
          <a:prstGeom prst="rect">
            <a:avLst/>
          </a:prstGeom>
        </p:spPr>
      </p:pic>
      <p:sp>
        <p:nvSpPr>
          <p:cNvPr id="4" name="Rectangle 3">
            <a:extLst>
              <a:ext uri="{FF2B5EF4-FFF2-40B4-BE49-F238E27FC236}">
                <a16:creationId xmlns:a16="http://schemas.microsoft.com/office/drawing/2014/main" id="{E567648C-9305-D124-19EF-145D5C0321EB}"/>
              </a:ext>
            </a:extLst>
          </p:cNvPr>
          <p:cNvSpPr/>
          <p:nvPr/>
        </p:nvSpPr>
        <p:spPr>
          <a:xfrm>
            <a:off x="0" y="0"/>
            <a:ext cx="12192000" cy="6946900"/>
          </a:xfrm>
          <a:prstGeom prst="rect">
            <a:avLst/>
          </a:prstGeom>
          <a:solidFill>
            <a:srgbClr val="FFFFFF">
              <a:alpha val="76863"/>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0CE5D22-7E7A-1100-9DA4-9D9A40C4E5AB}"/>
              </a:ext>
            </a:extLst>
          </p:cNvPr>
          <p:cNvSpPr/>
          <p:nvPr/>
        </p:nvSpPr>
        <p:spPr>
          <a:xfrm>
            <a:off x="298450" y="1536700"/>
            <a:ext cx="11595100" cy="4025900"/>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2400" dirty="0"/>
              <a:t>Short 2 min discussion with your neighbor:</a:t>
            </a:r>
          </a:p>
          <a:p>
            <a:pPr algn="ctr"/>
            <a:endParaRPr lang="en-US" sz="2400" dirty="0"/>
          </a:p>
          <a:p>
            <a:r>
              <a:rPr lang="en-US" sz="2400" dirty="0"/>
              <a:t>Why is translational equivariance important for motif detection? What would go wrong if the model treated the same motif differently depending on whether it appeared at position 10 vs. position 50 in the sequence?</a:t>
            </a:r>
          </a:p>
          <a:p>
            <a:br>
              <a:rPr lang="en-US" sz="2400" dirty="0"/>
            </a:br>
            <a:endParaRPr lang="en-US" sz="2400" dirty="0"/>
          </a:p>
          <a:p>
            <a:r>
              <a:rPr lang="en-US" sz="2400" i="1" dirty="0"/>
              <a:t>Hint from the lecture notes: a convolution with position-dependent biases breaks equivariance. Why is that a problem for genomics?</a:t>
            </a:r>
            <a:endParaRPr lang="en-US" sz="2400" dirty="0"/>
          </a:p>
          <a:p>
            <a:pPr algn="ctr"/>
            <a:r>
              <a:rPr lang="en-US" sz="2400" dirty="0"/>
              <a:t> </a:t>
            </a:r>
          </a:p>
        </p:txBody>
      </p:sp>
    </p:spTree>
    <p:extLst>
      <p:ext uri="{BB962C8B-B14F-4D97-AF65-F5344CB8AC3E}">
        <p14:creationId xmlns:p14="http://schemas.microsoft.com/office/powerpoint/2010/main" val="23345909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F11CF-A0A1-E6F4-9190-AAD56A2492D7}"/>
              </a:ext>
            </a:extLst>
          </p:cNvPr>
          <p:cNvSpPr>
            <a:spLocks noGrp="1"/>
          </p:cNvSpPr>
          <p:nvPr>
            <p:ph type="title"/>
          </p:nvPr>
        </p:nvSpPr>
        <p:spPr/>
        <p:txBody>
          <a:bodyPr/>
          <a:lstStyle/>
          <a:p>
            <a:r>
              <a:rPr lang="en-US" cap="none" dirty="0"/>
              <a:t>Switching to the code</a:t>
            </a:r>
          </a:p>
        </p:txBody>
      </p:sp>
      <p:sp>
        <p:nvSpPr>
          <p:cNvPr id="3" name="Content Placeholder 2">
            <a:extLst>
              <a:ext uri="{FF2B5EF4-FFF2-40B4-BE49-F238E27FC236}">
                <a16:creationId xmlns:a16="http://schemas.microsoft.com/office/drawing/2014/main" id="{1B68A655-E04E-F240-030D-91128768FB3D}"/>
              </a:ext>
            </a:extLst>
          </p:cNvPr>
          <p:cNvSpPr>
            <a:spLocks noGrp="1"/>
          </p:cNvSpPr>
          <p:nvPr>
            <p:ph sz="quarter" idx="13"/>
          </p:nvPr>
        </p:nvSpPr>
        <p:spPr>
          <a:xfrm>
            <a:off x="813816" y="1703672"/>
            <a:ext cx="8869680" cy="3969163"/>
          </a:xfrm>
        </p:spPr>
        <p:txBody>
          <a:bodyPr/>
          <a:lstStyle/>
          <a:p>
            <a:endParaRPr lang="en-US" dirty="0"/>
          </a:p>
        </p:txBody>
      </p:sp>
    </p:spTree>
    <p:extLst>
      <p:ext uri="{BB962C8B-B14F-4D97-AF65-F5344CB8AC3E}">
        <p14:creationId xmlns:p14="http://schemas.microsoft.com/office/powerpoint/2010/main" val="1934235637"/>
      </p:ext>
    </p:extLst>
  </p:cSld>
  <p:clrMapOvr>
    <a:masterClrMapping/>
  </p:clrMapOvr>
</p:sld>
</file>

<file path=ppt/theme/theme1.xml><?xml version="1.0" encoding="utf-8"?>
<a:theme xmlns:a="http://schemas.openxmlformats.org/drawingml/2006/main" name="Epic Nature">
  <a:themeElements>
    <a:clrScheme name="Finance Presentation">
      <a:dk1>
        <a:srgbClr val="000000"/>
      </a:dk1>
      <a:lt1>
        <a:srgbClr val="FFFFFF"/>
      </a:lt1>
      <a:dk2>
        <a:srgbClr val="0E2841"/>
      </a:dk2>
      <a:lt2>
        <a:srgbClr val="E8E8E8"/>
      </a:lt2>
      <a:accent1>
        <a:srgbClr val="D0C262"/>
      </a:accent1>
      <a:accent2>
        <a:srgbClr val="FEB8B8"/>
      </a:accent2>
      <a:accent3>
        <a:srgbClr val="6B2138"/>
      </a:accent3>
      <a:accent4>
        <a:srgbClr val="FC5316"/>
      </a:accent4>
      <a:accent5>
        <a:srgbClr val="B7D9FE"/>
      </a:accent5>
      <a:accent6>
        <a:srgbClr val="263343"/>
      </a:accent6>
      <a:hlink>
        <a:srgbClr val="467886"/>
      </a:hlink>
      <a:folHlink>
        <a:srgbClr val="96607D"/>
      </a:folHlink>
    </a:clrScheme>
    <a:fontScheme name="B&amp;W Minimalist Drama">
      <a:majorFont>
        <a:latin typeface="Poppins"/>
        <a:ea typeface=""/>
        <a:cs typeface=""/>
      </a:majorFont>
      <a:minorFont>
        <a:latin typeface="Poppin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W minimalist finance presentation_win32_DN_v2" id="{992472E5-D41A-4065-A484-868BE56B4712}" vid="{4BE192B5-7531-40E5-BCC9-1BA14634D2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93D3C292-02F4-47E7-8C9A-CA6D9A938157}">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7DD590A-8042-4F36-843F-743A8DB1784C}">
  <ds:schemaRefs>
    <ds:schemaRef ds:uri="http://schemas.microsoft.com/sharepoint/v3/contenttype/forms"/>
  </ds:schemaRefs>
</ds:datastoreItem>
</file>

<file path=customXml/itemProps3.xml><?xml version="1.0" encoding="utf-8"?>
<ds:datastoreItem xmlns:ds="http://schemas.openxmlformats.org/officeDocument/2006/customXml" ds:itemID="{5C4B9AF2-5B11-48FF-A8A8-964B2D972562}">
  <ds:schemaRefs>
    <ds:schemaRef ds:uri="230e9df3-be65-4c73-a93b-d1236ebd677e"/>
    <ds:schemaRef ds:uri="http://www.w3.org/XML/1998/namespace"/>
    <ds:schemaRef ds:uri="http://schemas.microsoft.com/sharepoint/v3"/>
    <ds:schemaRef ds:uri="http://purl.org/dc/dcmitype/"/>
    <ds:schemaRef ds:uri="http://schemas.microsoft.com/office/2006/documentManagement/types"/>
    <ds:schemaRef ds:uri="http://schemas.microsoft.com/office/infopath/2007/PartnerControls"/>
    <ds:schemaRef ds:uri="16c05727-aa75-4e4a-9b5f-8a80a1165891"/>
    <ds:schemaRef ds:uri="http://schemas.openxmlformats.org/package/2006/metadata/core-properties"/>
    <ds:schemaRef ds:uri="http://purl.org/dc/elements/1.1/"/>
    <ds:schemaRef ds:uri="71af3243-3dd4-4a8d-8c0d-dd76da1f02a5"/>
    <ds:schemaRef ds:uri="http://schemas.microsoft.com/office/2006/metadata/properties"/>
    <ds:schemaRef ds:uri="http://purl.org/dc/te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{6BC891C8-4EA8-451D-A510-A8806671428C}920b6ce2-c783-4247-88db-32555217a6bf-TF1fdf540a-9f60-4c51-93ba-5f26bfbd0af89c4d3c5c_win32</Template>
  <TotalTime>6163</TotalTime>
  <Words>2501</Words>
  <Application>Microsoft Office PowerPoint</Application>
  <PresentationFormat>Widescreen</PresentationFormat>
  <Paragraphs>220</Paragraphs>
  <Slides>28</Slides>
  <Notes>24</Notes>
  <HiddenSlides>2</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Aptos</vt:lpstr>
      <vt:lpstr>Arial</vt:lpstr>
      <vt:lpstr>Poppins</vt:lpstr>
      <vt:lpstr>Poppins Light</vt:lpstr>
      <vt:lpstr>Epic Nature</vt:lpstr>
      <vt:lpstr>Section 4 Convolutional Neural Networks (CNNs) for Genomics </vt:lpstr>
      <vt:lpstr>Background</vt:lpstr>
      <vt:lpstr>Background</vt:lpstr>
      <vt:lpstr>Background</vt:lpstr>
      <vt:lpstr>Background</vt:lpstr>
      <vt:lpstr>Intuition on CNNs</vt:lpstr>
      <vt:lpstr>Why Convolutional Neural Networks? </vt:lpstr>
      <vt:lpstr>Why Convolutional Neural Networks? </vt:lpstr>
      <vt:lpstr>Why Convolutional Neural Networks? </vt:lpstr>
      <vt:lpstr>1D Convolution Operation</vt:lpstr>
      <vt:lpstr>1D Convolution Operation</vt:lpstr>
      <vt:lpstr>1D Convolution Operation</vt:lpstr>
      <vt:lpstr>The Convolution Operation</vt:lpstr>
      <vt:lpstr>Edge cases and padding</vt:lpstr>
      <vt:lpstr>Edge cases and padding</vt:lpstr>
      <vt:lpstr>DeepBind training procedure</vt:lpstr>
      <vt:lpstr>DeepBind training procedure</vt:lpstr>
      <vt:lpstr>Inputs and convolution </vt:lpstr>
      <vt:lpstr>Inputs and convolution </vt:lpstr>
      <vt:lpstr>Inputs and convolution </vt:lpstr>
      <vt:lpstr>DeepBind training procedure</vt:lpstr>
      <vt:lpstr>Rectification Stage</vt:lpstr>
      <vt:lpstr>DeepBind training procedure</vt:lpstr>
      <vt:lpstr>Pooling Stage</vt:lpstr>
      <vt:lpstr>DeepBind training procedure</vt:lpstr>
      <vt:lpstr>Final Fully Connected Layer</vt:lpstr>
      <vt:lpstr>DeepBind training procedure</vt:lpstr>
      <vt:lpstr>Switching to the code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Teague, James</dc:creator>
  <cp:lastModifiedBy>Teague, James</cp:lastModifiedBy>
  <cp:revision>52</cp:revision>
  <dcterms:created xsi:type="dcterms:W3CDTF">2026-09-24T19:03:52Z</dcterms:created>
  <dcterms:modified xsi:type="dcterms:W3CDTF">2026-09-29T06:03:53Z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